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0" r:id="rId2"/>
  </p:sldMasterIdLst>
  <p:notesMasterIdLst>
    <p:notesMasterId r:id="rId18"/>
  </p:notesMasterIdLst>
  <p:handoutMasterIdLst>
    <p:handoutMasterId r:id="rId19"/>
  </p:handoutMasterIdLst>
  <p:sldIdLst>
    <p:sldId id="540" r:id="rId3"/>
    <p:sldId id="708" r:id="rId4"/>
    <p:sldId id="711" r:id="rId5"/>
    <p:sldId id="712" r:id="rId6"/>
    <p:sldId id="713" r:id="rId7"/>
    <p:sldId id="714" r:id="rId8"/>
    <p:sldId id="709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707" r:id="rId17"/>
  </p:sldIdLst>
  <p:sldSz cx="9144000" cy="6858000" type="screen4x3"/>
  <p:notesSz cx="7099300" cy="10234613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1pPr>
    <a:lvl2pPr marL="4572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2pPr>
    <a:lvl3pPr marL="9144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3pPr>
    <a:lvl4pPr marL="13716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4pPr>
    <a:lvl5pPr marL="18288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5pPr>
    <a:lvl6pPr marL="22860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6pPr>
    <a:lvl7pPr marL="27432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7pPr>
    <a:lvl8pPr marL="32004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8pPr>
    <a:lvl9pPr marL="36576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7C5"/>
    <a:srgbClr val="FFFF00"/>
    <a:srgbClr val="FFCC66"/>
    <a:srgbClr val="CC66FF"/>
    <a:srgbClr val="FFFFFF"/>
    <a:srgbClr val="FF0000"/>
    <a:srgbClr val="008000"/>
    <a:srgbClr val="0000FF"/>
    <a:srgbClr val="CC00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46F890A9-2807-4EBB-B81D-B2AA78EC7F39}" styleName="深色樣式 2 - 輔色 5/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2627"/>
    <p:restoredTop sz="94661"/>
  </p:normalViewPr>
  <p:slideViewPr>
    <p:cSldViewPr>
      <p:cViewPr varScale="1">
        <p:scale>
          <a:sx n="83" d="100"/>
          <a:sy n="83" d="100"/>
        </p:scale>
        <p:origin x="-17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694"/>
    </p:cViewPr>
  </p:sorterViewPr>
  <p:notesViewPr>
    <p:cSldViewPr>
      <p:cViewPr varScale="1">
        <p:scale>
          <a:sx n="53" d="100"/>
          <a:sy n="53" d="100"/>
        </p:scale>
        <p:origin x="-1248" y="-102"/>
      </p:cViewPr>
      <p:guideLst>
        <p:guide orient="horz" pos="3224"/>
        <p:guide pos="2236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algn="r"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algn="r" defTabSz="955675">
              <a:defRPr sz="1300"/>
            </a:lvl1pPr>
          </a:lstStyle>
          <a:p>
            <a:pPr>
              <a:defRPr/>
            </a:pPr>
            <a:fld id="{F80743A9-0E68-A84E-8B5B-982B98AFD15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1414673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algn="r"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2513"/>
            <a:ext cx="5680075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algn="r" defTabSz="955675">
              <a:defRPr sz="1300"/>
            </a:lvl1pPr>
          </a:lstStyle>
          <a:p>
            <a:pPr>
              <a:defRPr/>
            </a:pPr>
            <a:fld id="{D715DAB4-2617-344A-8A4E-35068C8BFF9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27584153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新細明體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fld id="{FDD596E0-5A3B-FC47-BD54-D3CC432C2C25}" type="slidenum">
              <a:rPr lang="en-US" altLang="zh-TW" sz="1300"/>
              <a:pPr/>
              <a:t>1</a:t>
            </a:fld>
            <a:endParaRPr lang="en-US" altLang="zh-TW" sz="1300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zh-TW" altLang="en-US">
              <a:ea typeface="新細明體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="" xmlns:p14="http://schemas.microsoft.com/office/powerpoint/2010/main" val="2269495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="" xmlns:p14="http://schemas.microsoft.com/office/powerpoint/2010/main" val="760480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15113" y="836613"/>
            <a:ext cx="2071687" cy="528955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95288" y="836613"/>
            <a:ext cx="6067425" cy="52895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="" xmlns:p14="http://schemas.microsoft.com/office/powerpoint/2010/main" val="1771871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254C71-B1A6-0A40-A62E-485F36DE7BF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1136091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554E7A-2BE3-524A-82C0-49F718FBFE0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2474070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7FC592-F83E-C842-A16E-B51803FEC65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3562612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12FED9-F25E-BF48-BBF2-BCB8ACD6118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13442484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5948FF-C24A-6144-9320-9FE2D330949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8831505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D15A0A-E268-E548-87FB-0C2CC3CDADC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31735978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CEFE14-6D7C-9544-B4C9-CFB851B25C0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24659433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03241D-F48C-4D40-93E8-8CA2620D2E7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1497659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="" xmlns:p14="http://schemas.microsoft.com/office/powerpoint/2010/main" val="27992091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D31416-242F-A047-B3FE-35585FE54C4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3126403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B3ECAA-3FBD-7A4A-B5F5-FF17722713C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14636425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15113" y="836613"/>
            <a:ext cx="2071687" cy="528955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95288" y="836613"/>
            <a:ext cx="6067425" cy="52895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2ABB75-A7FD-AE4F-B439-434BC85A3CC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="" xmlns:p14="http://schemas.microsoft.com/office/powerpoint/2010/main" val="359203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="" xmlns:p14="http://schemas.microsoft.com/office/powerpoint/2010/main" val="79466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="" xmlns:p14="http://schemas.microsoft.com/office/powerpoint/2010/main" val="2828739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="" xmlns:p14="http://schemas.microsoft.com/office/powerpoint/2010/main" val="2606455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="" xmlns:p14="http://schemas.microsoft.com/office/powerpoint/2010/main" val="1263693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="" xmlns:p14="http://schemas.microsoft.com/office/powerpoint/2010/main" val="824318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="" xmlns:p14="http://schemas.microsoft.com/office/powerpoint/2010/main" val="3331460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="" xmlns:p14="http://schemas.microsoft.com/office/powerpoint/2010/main" val="1010658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18" Type="http://schemas.openxmlformats.org/officeDocument/2006/relationships/image" Target="../media/image5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2.bin"/><Relationship Id="rId20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6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vmlDrawing" Target="../drawings/vmlDrawing2.vml"/><Relationship Id="rId18" Type="http://schemas.openxmlformats.org/officeDocument/2006/relationships/image" Target="../media/image6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jpe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7.jpe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9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9"/>
          <p:cNvGraphicFramePr>
            <a:graphicFrameLocks noChangeAspect="1"/>
          </p:cNvGraphicFramePr>
          <p:nvPr userDrawn="1"/>
        </p:nvGraphicFramePr>
        <p:xfrm>
          <a:off x="0" y="0"/>
          <a:ext cx="9144000" cy="6858000"/>
        </p:xfrm>
        <a:graphic>
          <a:graphicData uri="http://schemas.openxmlformats.org/presentationml/2006/ole">
            <p:oleObj spid="_x0000_s15591" name="Image" r:id="rId15" imgW="13003175" imgH="9752381" progId="">
              <p:embed/>
            </p:oleObj>
          </a:graphicData>
        </a:graphic>
      </p:graphicFrame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836613"/>
            <a:ext cx="8229600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44675"/>
            <a:ext cx="8229600" cy="428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</p:txBody>
      </p:sp>
      <p:sp>
        <p:nvSpPr>
          <p:cNvPr id="1628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28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1628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graphicFrame>
        <p:nvGraphicFramePr>
          <p:cNvPr id="1032" name="Object 8"/>
          <p:cNvGraphicFramePr>
            <a:graphicFrameLocks noChangeAspect="1"/>
          </p:cNvGraphicFramePr>
          <p:nvPr userDrawn="1"/>
        </p:nvGraphicFramePr>
        <p:xfrm>
          <a:off x="8358188" y="4724400"/>
          <a:ext cx="785812" cy="1603375"/>
        </p:xfrm>
        <a:graphic>
          <a:graphicData uri="http://schemas.openxmlformats.org/presentationml/2006/ole">
            <p:oleObj spid="_x0000_s15592" name="Image" r:id="rId16" imgW="1244006" imgH="2539683" progId="">
              <p:embed/>
            </p:oleObj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819" grpId="0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華康儷中黑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7"/>
        </a:buBlip>
        <a:defRPr kumimoji="1" sz="3200" b="1">
          <a:solidFill>
            <a:schemeClr val="accent2"/>
          </a:solidFill>
          <a:latin typeface="+mn-lt"/>
          <a:ea typeface="+mn-ea"/>
          <a:cs typeface="華康中黑體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8"/>
        </a:buBlip>
        <a:defRPr kumimoji="1" sz="3000" b="1">
          <a:solidFill>
            <a:srgbClr val="006600"/>
          </a:solidFill>
          <a:latin typeface="+mn-lt"/>
          <a:ea typeface="+mn-ea"/>
          <a:cs typeface="華康中黑體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9"/>
        </a:buBlip>
        <a:defRPr kumimoji="1" sz="2400" b="1">
          <a:solidFill>
            <a:srgbClr val="FF3300"/>
          </a:solidFill>
          <a:latin typeface="+mn-lt"/>
          <a:ea typeface="+mn-ea"/>
          <a:cs typeface="華康中黑體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Blip>
          <a:blip r:embed="rId20"/>
        </a:buBlip>
        <a:defRPr kumimoji="1" sz="2000" b="1">
          <a:solidFill>
            <a:schemeClr val="tx1"/>
          </a:solidFill>
          <a:latin typeface="+mn-lt"/>
          <a:ea typeface="+mn-ea"/>
          <a:cs typeface="華康中黑體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Arial" charset="0"/>
          <a:ea typeface="新細明體" pitchFamily="18" charset="-120"/>
          <a:cs typeface="新細明體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14" name="Object 7"/>
          <p:cNvGraphicFramePr>
            <a:graphicFrameLocks noChangeAspect="1"/>
          </p:cNvGraphicFramePr>
          <p:nvPr userDrawn="1"/>
        </p:nvGraphicFramePr>
        <p:xfrm>
          <a:off x="0" y="0"/>
          <a:ext cx="9144000" cy="6858000"/>
        </p:xfrm>
        <a:graphic>
          <a:graphicData uri="http://schemas.openxmlformats.org/presentationml/2006/ole">
            <p:oleObj spid="_x0000_s1157" name="Image" r:id="rId15" imgW="13003175" imgH="9752381" progId="">
              <p:embed/>
            </p:oleObj>
          </a:graphicData>
        </a:graphic>
      </p:graphicFrame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836613"/>
            <a:ext cx="822960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44675"/>
            <a:ext cx="8229600" cy="428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7951CB87-F520-AA4D-A8B4-6C10051A8F5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+mj-lt"/>
          <a:ea typeface="+mj-ea"/>
          <a:cs typeface="新細明體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6"/>
        </a:buBlip>
        <a:defRPr kumimoji="1" sz="3200">
          <a:solidFill>
            <a:srgbClr val="808080"/>
          </a:solidFill>
          <a:latin typeface="+mn-lt"/>
          <a:ea typeface="+mn-ea"/>
          <a:cs typeface="新細明體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7"/>
        </a:buBlip>
        <a:defRPr kumimoji="1" sz="3000">
          <a:solidFill>
            <a:srgbClr val="5F5F5F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8"/>
        </a:buBlip>
        <a:defRPr kumimoji="1" sz="2400">
          <a:solidFill>
            <a:srgbClr val="333333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Blip>
          <a:blip r:embed="rId19"/>
        </a:buBlip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投影片編號版面配置區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fld id="{3A70011F-16B9-8F4B-9397-0B66EC96B38D}" type="slidenum">
              <a:rPr lang="en-US" altLang="zh-TW" sz="1400"/>
              <a:pPr/>
              <a:t>1</a:t>
            </a:fld>
            <a:endParaRPr lang="en-US" altLang="zh-TW" sz="1400"/>
          </a:p>
        </p:txBody>
      </p:sp>
      <p:sp>
        <p:nvSpPr>
          <p:cNvPr id="27650" name="Text Box 7"/>
          <p:cNvSpPr txBox="1">
            <a:spLocks noChangeArrowheads="1"/>
          </p:cNvSpPr>
          <p:nvPr/>
        </p:nvSpPr>
        <p:spPr bwMode="auto">
          <a:xfrm>
            <a:off x="899592" y="5748619"/>
            <a:ext cx="42481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pPr algn="ctr"/>
            <a:r>
              <a:rPr lang="zh-TW" altLang="en-US" sz="2800">
                <a:latin typeface="華康儷中黑" charset="0"/>
                <a:ea typeface="華康儷中黑" charset="0"/>
                <a:cs typeface="華康儷中黑" charset="0"/>
              </a:rPr>
              <a:t>段維瀚 老師</a:t>
            </a:r>
          </a:p>
        </p:txBody>
      </p:sp>
      <p:sp>
        <p:nvSpPr>
          <p:cNvPr id="806923" name="Rectangle 11"/>
          <p:cNvSpPr>
            <a:spLocks noChangeArrowheads="1"/>
          </p:cNvSpPr>
          <p:nvPr/>
        </p:nvSpPr>
        <p:spPr bwMode="auto">
          <a:xfrm>
            <a:off x="323528" y="620688"/>
            <a:ext cx="74168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sz="3200" b="1" i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Servlet</a:t>
            </a:r>
            <a:r>
              <a:rPr lang="en-US" altLang="zh-TW" sz="32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 </a:t>
            </a:r>
            <a:r>
              <a:rPr lang="zh-TW" altLang="en-US" sz="3200" b="1" i="1" smtClea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協調行程</a:t>
            </a:r>
            <a:endParaRPr lang="en-US" altLang="en-US" sz="3200" b="1" i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華康儷中黑" pitchFamily="49" charset="-120"/>
              <a:ea typeface="華康儷中黑" pitchFamily="49" charset="-120"/>
            </a:endParaRPr>
          </a:p>
          <a:p>
            <a:pPr>
              <a:defRPr/>
            </a:pPr>
            <a:r>
              <a:rPr lang="en-US" altLang="en-US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	</a:t>
            </a:r>
            <a:r>
              <a:rPr lang="en-US" altLang="en-US" sz="3200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ServletConfig</a:t>
            </a:r>
            <a:r>
              <a:rPr lang="en-US" altLang="en-US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 </a:t>
            </a:r>
            <a:r>
              <a:rPr lang="zh-TW" altLang="en-US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與 </a:t>
            </a:r>
            <a:r>
              <a:rPr lang="en-US" altLang="en-US" sz="3200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ServletContext</a:t>
            </a:r>
            <a:endParaRPr lang="zh-TW" altLang="en-US" sz="2400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Consolas" pitchFamily="49" charset="0"/>
              <a:ea typeface="華康粗圓體" pitchFamily="49" charset="-12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="" xmlns:a16="http://schemas.microsoft.com/office/drawing/2014/main" id="{866A5580-8DF9-EC4F-966C-58CC7C1C2037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1714" y="2795665"/>
            <a:ext cx="3333504" cy="29516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28" name="AutoShape 16">
            <a:extLst>
              <a:ext uri="{FF2B5EF4-FFF2-40B4-BE49-F238E27FC236}">
                <a16:creationId xmlns="" xmlns:a16="http://schemas.microsoft.com/office/drawing/2014/main" id="{B356DA9C-0008-9B4F-97B5-2A1430408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781300"/>
            <a:ext cx="5184775" cy="360363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92514" name="Rectangle 2">
            <a:extLst>
              <a:ext uri="{FF2B5EF4-FFF2-40B4-BE49-F238E27FC236}">
                <a16:creationId xmlns="" xmlns:a16="http://schemas.microsoft.com/office/drawing/2014/main" id="{AAD4FCA1-25DA-754B-83DB-011E58A8C1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Verdana" panose="020B0604030504040204" pitchFamily="34" charset="0"/>
              </a:rPr>
              <a:t>二</a:t>
            </a:r>
            <a:r>
              <a:rPr lang="zh-TW" altLang="zh-TW" dirty="0" smtClean="0">
                <a:latin typeface="Verdana" panose="020B0604030504040204" pitchFamily="34" charset="0"/>
              </a:rPr>
              <a:t>、</a:t>
            </a:r>
            <a:r>
              <a:rPr lang="en-US" altLang="zh-TW" b="1" dirty="0" err="1">
                <a:latin typeface="Verdana" panose="020B0604030504040204" pitchFamily="34" charset="0"/>
              </a:rPr>
              <a:t>ServletConfig</a:t>
            </a:r>
            <a:r>
              <a:rPr lang="en-US" altLang="zh-TW" b="1" dirty="0">
                <a:latin typeface="Verdana" panose="020B0604030504040204" pitchFamily="34" charset="0"/>
              </a:rPr>
              <a:t> </a:t>
            </a:r>
            <a:r>
              <a:rPr lang="zh-TW" altLang="en-US" b="1" dirty="0">
                <a:latin typeface="Verdana" panose="020B0604030504040204" pitchFamily="34" charset="0"/>
              </a:rPr>
              <a:t>介面</a:t>
            </a:r>
          </a:p>
        </p:txBody>
      </p:sp>
      <p:sp>
        <p:nvSpPr>
          <p:cNvPr id="192515" name="Rectangle 3">
            <a:extLst>
              <a:ext uri="{FF2B5EF4-FFF2-40B4-BE49-F238E27FC236}">
                <a16:creationId xmlns="" xmlns:a16="http://schemas.microsoft.com/office/drawing/2014/main" id="{52BCFC89-397D-4141-A31F-DD67C64580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9750" y="1628775"/>
            <a:ext cx="7772400" cy="504825"/>
          </a:xfrm>
        </p:spPr>
        <p:txBody>
          <a:bodyPr/>
          <a:lstStyle/>
          <a:p>
            <a:r>
              <a:rPr lang="en-US" altLang="zh-TW" sz="2400" i="1"/>
              <a:t>DBConnectionServlet.java</a:t>
            </a:r>
          </a:p>
        </p:txBody>
      </p:sp>
      <p:graphicFrame>
        <p:nvGraphicFramePr>
          <p:cNvPr id="192527" name="Group 15">
            <a:extLst>
              <a:ext uri="{FF2B5EF4-FFF2-40B4-BE49-F238E27FC236}">
                <a16:creationId xmlns="" xmlns:a16="http://schemas.microsoft.com/office/drawing/2014/main" id="{4572DA4F-52FF-1C45-A11A-A65C88C59FC0}"/>
              </a:ext>
            </a:extLst>
          </p:cNvPr>
          <p:cNvGraphicFramePr>
            <a:graphicFrameLocks noGrp="1"/>
          </p:cNvGraphicFramePr>
          <p:nvPr/>
        </p:nvGraphicFramePr>
        <p:xfrm>
          <a:off x="611188" y="2205038"/>
          <a:ext cx="7993062" cy="3671888"/>
        </p:xfrm>
        <a:graphic>
          <a:graphicData uri="http://schemas.openxmlformats.org/drawingml/2006/table">
            <a:tbl>
              <a:tblPr/>
              <a:tblGrid>
                <a:gridCol w="7993062">
                  <a:extLst>
                    <a:ext uri="{9D8B030D-6E8A-4147-A177-3AD203B41FA5}">
                      <a16:colId xmlns="" xmlns:a16="http://schemas.microsoft.com/office/drawing/2014/main" val="1746860324"/>
                    </a:ext>
                  </a:extLst>
                </a:gridCol>
              </a:tblGrid>
              <a:tr h="3671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public void init() {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</a:t>
                      </a: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// … block of code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ServletConfig config = getServletConfig();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String driverClassName =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                           config.getInitParameter("driverClassName");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String dbURL = config.getInitParameter("dbURL");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String userName = config.getInitParameter("userName");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String pwd = config.getInitParameter("pwd");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</a:t>
                      </a: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// … block of code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public void doGet() { // </a:t>
                      </a:r>
                      <a:r>
                        <a:rPr kumimoji="1" lang="zh-TW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自行實作</a:t>
                      </a: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public void destroy() { // </a:t>
                      </a:r>
                      <a:r>
                        <a:rPr kumimoji="1" lang="zh-TW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自行實作</a:t>
                      </a:r>
                      <a:r>
                        <a:rPr kumimoji="1" lang="en-US" altLang="zh-TW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}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628489179"/>
                  </a:ext>
                </a:extLst>
              </a:tr>
            </a:tbl>
          </a:graphicData>
        </a:graphic>
      </p:graphicFrame>
      <p:sp>
        <p:nvSpPr>
          <p:cNvPr id="192529" name="AutoShape 17">
            <a:extLst>
              <a:ext uri="{FF2B5EF4-FFF2-40B4-BE49-F238E27FC236}">
                <a16:creationId xmlns="" xmlns:a16="http://schemas.microsoft.com/office/drawing/2014/main" id="{3550EEB9-D818-014B-9113-6427DF9D7B68}"/>
              </a:ext>
            </a:extLst>
          </p:cNvPr>
          <p:cNvSpPr>
            <a:spLocks/>
          </p:cNvSpPr>
          <p:nvPr/>
        </p:nvSpPr>
        <p:spPr bwMode="auto">
          <a:xfrm>
            <a:off x="5580063" y="2133600"/>
            <a:ext cx="3095625" cy="401638"/>
          </a:xfrm>
          <a:prstGeom prst="borderCallout2">
            <a:avLst>
              <a:gd name="adj1" fmla="val 28458"/>
              <a:gd name="adj2" fmla="val -2463"/>
              <a:gd name="adj3" fmla="val 28458"/>
              <a:gd name="adj4" fmla="val -10255"/>
              <a:gd name="adj5" fmla="val 152569"/>
              <a:gd name="adj6" fmla="val -18412"/>
            </a:avLst>
          </a:prstGeom>
          <a:solidFill>
            <a:srgbClr val="CCFFFF"/>
          </a:solidFill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TW" altLang="en-US" sz="1800">
                <a:latin typeface="Verdana" panose="020B0604030504040204" pitchFamily="34" charset="0"/>
                <a:ea typeface="書法家粗黑體" pitchFamily="49" charset="-120"/>
              </a:rPr>
              <a:t>取得 </a:t>
            </a:r>
            <a:r>
              <a:rPr lang="en-US" altLang="zh-TW" sz="1800" b="1" i="1">
                <a:latin typeface="Verdana" panose="020B0604030504040204" pitchFamily="34" charset="0"/>
                <a:ea typeface="書法家粗黑體" pitchFamily="49" charset="-120"/>
              </a:rPr>
              <a:t>ServletConfig</a:t>
            </a:r>
            <a:r>
              <a:rPr lang="en-US" altLang="zh-TW" sz="1800">
                <a:latin typeface="Verdana" panose="020B0604030504040204" pitchFamily="34" charset="0"/>
                <a:ea typeface="書法家粗黑體" pitchFamily="49" charset="-120"/>
              </a:rPr>
              <a:t> </a:t>
            </a:r>
            <a:r>
              <a:rPr lang="zh-TW" altLang="en-US" sz="1800">
                <a:latin typeface="Verdana" panose="020B0604030504040204" pitchFamily="34" charset="0"/>
                <a:ea typeface="書法家粗黑體" pitchFamily="49" charset="-120"/>
              </a:rPr>
              <a:t>組態</a:t>
            </a:r>
          </a:p>
        </p:txBody>
      </p:sp>
      <p:sp>
        <p:nvSpPr>
          <p:cNvPr id="192530" name="Line 18">
            <a:extLst>
              <a:ext uri="{FF2B5EF4-FFF2-40B4-BE49-F238E27FC236}">
                <a16:creationId xmlns="" xmlns:a16="http://schemas.microsoft.com/office/drawing/2014/main" id="{6C5E283C-941D-7E46-B438-B7B9641B7256}"/>
              </a:ext>
            </a:extLst>
          </p:cNvPr>
          <p:cNvSpPr>
            <a:spLocks noChangeShapeType="1"/>
          </p:cNvSpPr>
          <p:nvPr/>
        </p:nvSpPr>
        <p:spPr bwMode="auto">
          <a:xfrm>
            <a:off x="3924300" y="3716338"/>
            <a:ext cx="4319588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92531" name="Line 19">
            <a:extLst>
              <a:ext uri="{FF2B5EF4-FFF2-40B4-BE49-F238E27FC236}">
                <a16:creationId xmlns="" xmlns:a16="http://schemas.microsoft.com/office/drawing/2014/main" id="{06E06978-0118-4448-96BF-63177BF258A4}"/>
              </a:ext>
            </a:extLst>
          </p:cNvPr>
          <p:cNvSpPr>
            <a:spLocks noChangeShapeType="1"/>
          </p:cNvSpPr>
          <p:nvPr/>
        </p:nvSpPr>
        <p:spPr bwMode="auto">
          <a:xfrm>
            <a:off x="3563938" y="4005263"/>
            <a:ext cx="324008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92532" name="Line 20">
            <a:extLst>
              <a:ext uri="{FF2B5EF4-FFF2-40B4-BE49-F238E27FC236}">
                <a16:creationId xmlns="" xmlns:a16="http://schemas.microsoft.com/office/drawing/2014/main" id="{DA50186A-58F7-BC41-8962-85B99599793F}"/>
              </a:ext>
            </a:extLst>
          </p:cNvPr>
          <p:cNvSpPr>
            <a:spLocks noChangeShapeType="1"/>
          </p:cNvSpPr>
          <p:nvPr/>
        </p:nvSpPr>
        <p:spPr bwMode="auto">
          <a:xfrm>
            <a:off x="3995738" y="4292600"/>
            <a:ext cx="367188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92533" name="Line 21">
            <a:extLst>
              <a:ext uri="{FF2B5EF4-FFF2-40B4-BE49-F238E27FC236}">
                <a16:creationId xmlns="" xmlns:a16="http://schemas.microsoft.com/office/drawing/2014/main" id="{72F4E8D2-8EE4-BE47-92CD-A7DC8E7AAA05}"/>
              </a:ext>
            </a:extLst>
          </p:cNvPr>
          <p:cNvSpPr>
            <a:spLocks noChangeShapeType="1"/>
          </p:cNvSpPr>
          <p:nvPr/>
        </p:nvSpPr>
        <p:spPr bwMode="auto">
          <a:xfrm>
            <a:off x="3348038" y="4581525"/>
            <a:ext cx="302418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92534" name="AutoShape 22">
            <a:extLst>
              <a:ext uri="{FF2B5EF4-FFF2-40B4-BE49-F238E27FC236}">
                <a16:creationId xmlns="" xmlns:a16="http://schemas.microsoft.com/office/drawing/2014/main" id="{15F1ADC5-E489-034D-BB6A-ECF3BF673F7E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4787900" y="4508500"/>
            <a:ext cx="4032250" cy="1441450"/>
          </a:xfrm>
          <a:prstGeom prst="cloudCallout">
            <a:avLst>
              <a:gd name="adj1" fmla="val 2755"/>
              <a:gd name="adj2" fmla="val 55394"/>
            </a:avLst>
          </a:prstGeom>
          <a:solidFill>
            <a:srgbClr val="CCFFCC"/>
          </a:solidFill>
          <a:ln w="25400">
            <a:solidFill>
              <a:srgbClr val="0000FF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10800000"/>
          <a:lstStyle/>
          <a:p>
            <a:pPr algn="ctr"/>
            <a:r>
              <a:rPr lang="zh-TW" altLang="en-US" sz="1600">
                <a:latin typeface="Verdana" panose="020B0604030504040204" pitchFamily="34" charset="0"/>
                <a:ea typeface="書法家粗黑體" pitchFamily="49" charset="-120"/>
              </a:rPr>
              <a:t>利用</a:t>
            </a:r>
            <a:r>
              <a:rPr lang="en-US" altLang="zh-TW" sz="1600" b="1" i="1">
                <a:latin typeface="Verdana" panose="020B0604030504040204" pitchFamily="34" charset="0"/>
                <a:ea typeface="書法家粗黑體" pitchFamily="49" charset="-120"/>
              </a:rPr>
              <a:t>getInitParameter() </a:t>
            </a:r>
            <a:r>
              <a:rPr lang="zh-TW" altLang="en-US" sz="1600">
                <a:latin typeface="Verdana" panose="020B0604030504040204" pitchFamily="34" charset="0"/>
                <a:ea typeface="書法家粗黑體" pitchFamily="49" charset="-120"/>
              </a:rPr>
              <a:t>取得 </a:t>
            </a:r>
            <a:r>
              <a:rPr lang="en-US" altLang="zh-TW" sz="1600" b="1" i="1">
                <a:latin typeface="Verdana" panose="020B0604030504040204" pitchFamily="34" charset="0"/>
                <a:ea typeface="書法家粗黑體" pitchFamily="49" charset="-120"/>
              </a:rPr>
              <a:t>web.xml</a:t>
            </a:r>
            <a:r>
              <a:rPr lang="en-US" altLang="zh-TW" sz="1600">
                <a:latin typeface="Verdana" panose="020B0604030504040204" pitchFamily="34" charset="0"/>
                <a:ea typeface="書法家粗黑體" pitchFamily="49" charset="-120"/>
              </a:rPr>
              <a:t> </a:t>
            </a:r>
            <a:r>
              <a:rPr lang="zh-TW" altLang="en-US" sz="1600">
                <a:latin typeface="Verdana" panose="020B0604030504040204" pitchFamily="34" charset="0"/>
                <a:ea typeface="書法家粗黑體" pitchFamily="49" charset="-120"/>
              </a:rPr>
              <a:t>中所設定的參數內容值</a:t>
            </a:r>
          </a:p>
        </p:txBody>
      </p:sp>
    </p:spTree>
    <p:extLst>
      <p:ext uri="{BB962C8B-B14F-4D97-AF65-F5344CB8AC3E}">
        <p14:creationId xmlns="" xmlns:p14="http://schemas.microsoft.com/office/powerpoint/2010/main" val="2125892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925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92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2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2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9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9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9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92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92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529" grpId="0" animBg="1"/>
      <p:bldP spid="19253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2">
            <a:extLst>
              <a:ext uri="{FF2B5EF4-FFF2-40B4-BE49-F238E27FC236}">
                <a16:creationId xmlns="" xmlns:a16="http://schemas.microsoft.com/office/drawing/2014/main" id="{DBC04ED0-37D1-5049-92BA-290DFB5219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三</a:t>
            </a:r>
            <a:r>
              <a:rPr lang="en-US" altLang="en-US" dirty="0" smtClean="0"/>
              <a:t>、</a:t>
            </a:r>
            <a:r>
              <a:rPr lang="en-US" altLang="zh-TW" b="1" dirty="0" err="1">
                <a:latin typeface="Verdana" panose="020B0604030504040204" pitchFamily="34" charset="0"/>
              </a:rPr>
              <a:t>ServletContext</a:t>
            </a:r>
            <a:r>
              <a:rPr lang="en-US" altLang="zh-TW" dirty="0"/>
              <a:t> </a:t>
            </a:r>
            <a:r>
              <a:rPr lang="zh-TW" altLang="en-US" dirty="0"/>
              <a:t>介面</a:t>
            </a:r>
          </a:p>
        </p:txBody>
      </p:sp>
      <p:sp>
        <p:nvSpPr>
          <p:cNvPr id="193539" name="Rectangle 3">
            <a:extLst>
              <a:ext uri="{FF2B5EF4-FFF2-40B4-BE49-F238E27FC236}">
                <a16:creationId xmlns="" xmlns:a16="http://schemas.microsoft.com/office/drawing/2014/main" id="{E648E66E-FDF7-ED4A-A85D-263853796B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i="1"/>
              <a:t>ServletContext interface</a:t>
            </a:r>
            <a:r>
              <a:rPr lang="en-US" altLang="zh-TW" b="0"/>
              <a:t> </a:t>
            </a:r>
            <a:r>
              <a:rPr lang="zh-TW" altLang="en-US" b="0"/>
              <a:t>是定義在 </a:t>
            </a:r>
            <a:r>
              <a:rPr lang="en-US" altLang="zh-TW" i="1"/>
              <a:t>javax.servlet package</a:t>
            </a:r>
            <a:r>
              <a:rPr lang="en-US" altLang="zh-TW" b="0"/>
              <a:t> </a:t>
            </a:r>
            <a:r>
              <a:rPr lang="zh-TW" altLang="en-US" b="0"/>
              <a:t>中：</a:t>
            </a:r>
          </a:p>
          <a:p>
            <a:pPr lvl="1"/>
            <a:r>
              <a:rPr lang="en-US" altLang="zh-TW" b="1" i="1"/>
              <a:t>ServletContext interface</a:t>
            </a:r>
            <a:r>
              <a:rPr lang="en-US" altLang="zh-TW"/>
              <a:t> </a:t>
            </a:r>
            <a:r>
              <a:rPr lang="zh-TW" altLang="en-US"/>
              <a:t>定義了一系列與</a:t>
            </a:r>
            <a:r>
              <a:rPr lang="en-US" altLang="zh-TW" b="1" i="1"/>
              <a:t>servlet container</a:t>
            </a:r>
            <a:r>
              <a:rPr lang="en-US" altLang="zh-TW"/>
              <a:t> </a:t>
            </a:r>
            <a:r>
              <a:rPr lang="zh-TW" altLang="en-US"/>
              <a:t>溝通的方法，藉此了解</a:t>
            </a:r>
            <a:r>
              <a:rPr lang="en-US" altLang="zh-TW" b="1" i="1"/>
              <a:t>servlet</a:t>
            </a:r>
            <a:r>
              <a:rPr lang="en-US" altLang="zh-TW"/>
              <a:t> </a:t>
            </a:r>
            <a:r>
              <a:rPr lang="zh-TW" altLang="en-US"/>
              <a:t>與 </a:t>
            </a:r>
            <a:r>
              <a:rPr lang="en-US" altLang="zh-TW" b="1" i="1"/>
              <a:t>servlet container</a:t>
            </a:r>
            <a:r>
              <a:rPr lang="en-US" altLang="zh-TW"/>
              <a:t> </a:t>
            </a:r>
            <a:r>
              <a:rPr lang="zh-TW" altLang="en-US"/>
              <a:t>的環境資訊。</a:t>
            </a:r>
          </a:p>
          <a:p>
            <a:pPr lvl="1"/>
            <a:r>
              <a:rPr lang="zh-TW" altLang="en-US"/>
              <a:t>每個 </a:t>
            </a:r>
            <a:r>
              <a:rPr lang="en-US" altLang="zh-TW" b="1" i="1"/>
              <a:t>web application</a:t>
            </a:r>
            <a:r>
              <a:rPr lang="en-US" altLang="zh-TW"/>
              <a:t> </a:t>
            </a:r>
            <a:r>
              <a:rPr lang="zh-TW" altLang="en-US"/>
              <a:t>都一定有一個且只有一個</a:t>
            </a:r>
            <a:r>
              <a:rPr lang="en-US" altLang="zh-TW"/>
              <a:t>(</a:t>
            </a:r>
            <a:r>
              <a:rPr lang="en-US" altLang="zh-TW" b="1" i="1"/>
              <a:t>only one</a:t>
            </a:r>
            <a:r>
              <a:rPr lang="en-US" altLang="zh-TW"/>
              <a:t>) </a:t>
            </a:r>
            <a:r>
              <a:rPr lang="en-US" altLang="zh-TW" b="1" i="1"/>
              <a:t>ServletContext</a:t>
            </a:r>
            <a:r>
              <a:rPr lang="zh-TW" altLang="en-US"/>
              <a:t>。</a:t>
            </a:r>
          </a:p>
        </p:txBody>
      </p:sp>
    </p:spTree>
    <p:extLst>
      <p:ext uri="{BB962C8B-B14F-4D97-AF65-F5344CB8AC3E}">
        <p14:creationId xmlns="" xmlns:p14="http://schemas.microsoft.com/office/powerpoint/2010/main" val="242516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2">
            <a:extLst>
              <a:ext uri="{FF2B5EF4-FFF2-40B4-BE49-F238E27FC236}">
                <a16:creationId xmlns="" xmlns:a16="http://schemas.microsoft.com/office/drawing/2014/main" id="{67B023B0-50B1-9649-B16C-2B64F9ACCF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三</a:t>
            </a:r>
            <a:r>
              <a:rPr lang="en-US" altLang="en-US" dirty="0" smtClean="0"/>
              <a:t>、</a:t>
            </a:r>
            <a:r>
              <a:rPr lang="en-US" altLang="zh-TW" b="1" dirty="0" err="1">
                <a:latin typeface="Verdana" panose="020B0604030504040204" pitchFamily="34" charset="0"/>
              </a:rPr>
              <a:t>ServletContext</a:t>
            </a:r>
            <a:r>
              <a:rPr lang="en-US" altLang="zh-TW" dirty="0"/>
              <a:t> </a:t>
            </a:r>
            <a:r>
              <a:rPr lang="zh-TW" altLang="en-US" dirty="0"/>
              <a:t>介面</a:t>
            </a:r>
          </a:p>
        </p:txBody>
      </p:sp>
      <p:sp>
        <p:nvSpPr>
          <p:cNvPr id="194563" name="Rectangle 3">
            <a:extLst>
              <a:ext uri="{FF2B5EF4-FFF2-40B4-BE49-F238E27FC236}">
                <a16:creationId xmlns="" xmlns:a16="http://schemas.microsoft.com/office/drawing/2014/main" id="{54762F6F-B443-D247-AE22-075AAED47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9750" y="1700212"/>
            <a:ext cx="8135938" cy="4753123"/>
          </a:xfrm>
        </p:spPr>
        <p:txBody>
          <a:bodyPr/>
          <a:lstStyle/>
          <a:p>
            <a:pPr marL="0" indent="0">
              <a:lnSpc>
                <a:spcPct val="90000"/>
              </a:lnSpc>
            </a:pPr>
            <a:r>
              <a:rPr lang="zh-TW" altLang="en-US" b="0" dirty="0"/>
              <a:t>獲取資源</a:t>
            </a:r>
            <a:endParaRPr lang="en-US" altLang="zh-TW" i="1" dirty="0"/>
          </a:p>
          <a:p>
            <a:pPr marL="400050" lvl="1" indent="0">
              <a:lnSpc>
                <a:spcPct val="90000"/>
              </a:lnSpc>
            </a:pPr>
            <a:r>
              <a:rPr lang="en-US" altLang="zh-TW" sz="2600" i="1" dirty="0" err="1"/>
              <a:t>getResource</a:t>
            </a:r>
            <a:r>
              <a:rPr lang="en-US" altLang="zh-TW" sz="2600" i="1" dirty="0"/>
              <a:t>()</a:t>
            </a:r>
            <a:r>
              <a:rPr lang="en-US" altLang="zh-TW" sz="2600" b="0" i="1" dirty="0"/>
              <a:t> &amp; </a:t>
            </a:r>
            <a:r>
              <a:rPr lang="en-US" altLang="zh-TW" sz="2600" i="1" dirty="0" err="1"/>
              <a:t>getResourceAsStream</a:t>
            </a:r>
            <a:r>
              <a:rPr lang="en-US" altLang="zh-TW" sz="2600" i="1" dirty="0"/>
              <a:t>()</a:t>
            </a:r>
            <a:endParaRPr lang="zh-TW" altLang="en-US" sz="2600" b="0" dirty="0"/>
          </a:p>
          <a:p>
            <a:pPr lvl="2">
              <a:lnSpc>
                <a:spcPct val="90000"/>
              </a:lnSpc>
            </a:pPr>
            <a:r>
              <a:rPr lang="en-US" altLang="zh-TW" sz="2000" b="1" i="1" dirty="0"/>
              <a:t>URL </a:t>
            </a:r>
            <a:r>
              <a:rPr lang="en-US" altLang="zh-TW" sz="2000" b="1" i="1" dirty="0" err="1"/>
              <a:t>getResource</a:t>
            </a:r>
            <a:r>
              <a:rPr lang="en-US" altLang="zh-TW" sz="2000" b="1" i="1" dirty="0"/>
              <a:t>(String path)</a:t>
            </a:r>
            <a:r>
              <a:rPr lang="en-US" altLang="zh-TW" sz="2000" i="1" dirty="0"/>
              <a:t> </a:t>
            </a:r>
            <a:r>
              <a:rPr lang="zh-TW" altLang="en-US" sz="2000" i="1" dirty="0"/>
              <a:t>：</a:t>
            </a:r>
          </a:p>
          <a:p>
            <a:pPr lvl="3">
              <a:lnSpc>
                <a:spcPct val="90000"/>
              </a:lnSpc>
            </a:pPr>
            <a:r>
              <a:rPr lang="zh-TW" altLang="en-US" dirty="0"/>
              <a:t>擷取 </a:t>
            </a:r>
            <a:r>
              <a:rPr lang="en-US" altLang="zh-TW" b="1" i="1" dirty="0"/>
              <a:t>path</a:t>
            </a:r>
            <a:r>
              <a:rPr lang="en-US" altLang="zh-TW" dirty="0"/>
              <a:t> </a:t>
            </a:r>
            <a:r>
              <a:rPr lang="zh-TW" altLang="en-US" dirty="0"/>
              <a:t>路徑所指向的資源。</a:t>
            </a:r>
          </a:p>
          <a:p>
            <a:pPr lvl="3">
              <a:lnSpc>
                <a:spcPct val="90000"/>
              </a:lnSpc>
            </a:pPr>
            <a:r>
              <a:rPr lang="zh-TW" altLang="en-US" dirty="0"/>
              <a:t>限制</a:t>
            </a:r>
            <a:r>
              <a:rPr lang="en-US" altLang="en-US" dirty="0"/>
              <a:t>：</a:t>
            </a:r>
            <a:r>
              <a:rPr lang="en-US" altLang="zh-TW" b="1" i="1" dirty="0"/>
              <a:t>path</a:t>
            </a:r>
            <a:r>
              <a:rPr lang="en-US" altLang="zh-TW" dirty="0"/>
              <a:t> </a:t>
            </a:r>
            <a:r>
              <a:rPr lang="zh-TW" altLang="en-US" dirty="0"/>
              <a:t>必須以 ”</a:t>
            </a:r>
            <a:r>
              <a:rPr lang="en-US" altLang="zh-TW" b="1" i="1" dirty="0">
                <a:solidFill>
                  <a:srgbClr val="FF0000"/>
                </a:solidFill>
              </a:rPr>
              <a:t>/</a:t>
            </a:r>
            <a:r>
              <a:rPr lang="en-US" altLang="zh-TW" dirty="0"/>
              <a:t>” </a:t>
            </a:r>
            <a:r>
              <a:rPr lang="zh-TW" altLang="en-US" dirty="0"/>
              <a:t>開頭、所指向的資源不能是 </a:t>
            </a:r>
            <a:r>
              <a:rPr lang="en-US" altLang="zh-TW" b="1" i="1" dirty="0" err="1"/>
              <a:t>jsp</a:t>
            </a:r>
            <a:r>
              <a:rPr lang="en-US" altLang="zh-TW" b="1" i="1" dirty="0"/>
              <a:t> file</a:t>
            </a:r>
            <a:r>
              <a:rPr lang="en-US" altLang="zh-TW" dirty="0"/>
              <a:t> </a:t>
            </a:r>
            <a:r>
              <a:rPr lang="zh-TW" altLang="en-US" dirty="0"/>
              <a:t>否則會發生 </a:t>
            </a:r>
            <a:r>
              <a:rPr lang="en-US" altLang="zh-TW" b="1" i="1" dirty="0"/>
              <a:t>unprocessed data</a:t>
            </a:r>
            <a:r>
              <a:rPr lang="en-US" altLang="zh-TW" dirty="0"/>
              <a:t> </a:t>
            </a:r>
            <a:r>
              <a:rPr lang="zh-TW" altLang="en-US" dirty="0"/>
              <a:t>的例外，這是因為 </a:t>
            </a:r>
            <a:r>
              <a:rPr lang="en-US" altLang="zh-TW" b="1" i="1" dirty="0" err="1"/>
              <a:t>jsp</a:t>
            </a:r>
            <a:r>
              <a:rPr lang="en-US" altLang="zh-TW" dirty="0"/>
              <a:t> </a:t>
            </a:r>
            <a:r>
              <a:rPr lang="zh-TW" altLang="en-US" dirty="0"/>
              <a:t>是屬於 </a:t>
            </a:r>
            <a:r>
              <a:rPr lang="en-US" altLang="zh-TW" b="1" i="1" dirty="0"/>
              <a:t>active resource</a:t>
            </a:r>
            <a:r>
              <a:rPr lang="en-US" altLang="zh-TW" dirty="0"/>
              <a:t> </a:t>
            </a:r>
            <a:r>
              <a:rPr lang="zh-TW" altLang="en-US" dirty="0"/>
              <a:t>所以 </a:t>
            </a:r>
            <a:r>
              <a:rPr lang="en-US" altLang="zh-TW" b="1" i="1" dirty="0" err="1"/>
              <a:t>jsp</a:t>
            </a:r>
            <a:r>
              <a:rPr lang="en-US" altLang="zh-TW" dirty="0"/>
              <a:t> </a:t>
            </a:r>
            <a:r>
              <a:rPr lang="zh-TW" altLang="en-US" dirty="0"/>
              <a:t>的原始碼時是受保護的。不過可以利用 </a:t>
            </a:r>
            <a:r>
              <a:rPr lang="en-US" altLang="zh-TW" b="1" i="1" dirty="0" err="1"/>
              <a:t>getRealPath</a:t>
            </a:r>
            <a:r>
              <a:rPr lang="en-US" altLang="zh-TW" b="1" i="1" dirty="0"/>
              <a:t>()</a:t>
            </a:r>
            <a:r>
              <a:rPr lang="en-US" altLang="zh-TW" dirty="0"/>
              <a:t> </a:t>
            </a:r>
            <a:r>
              <a:rPr lang="zh-TW" altLang="en-US" dirty="0"/>
              <a:t>來解決這個問題。</a:t>
            </a:r>
          </a:p>
          <a:p>
            <a:pPr lvl="2">
              <a:lnSpc>
                <a:spcPct val="90000"/>
              </a:lnSpc>
            </a:pPr>
            <a:r>
              <a:rPr lang="en-US" altLang="zh-TW" sz="2000" b="1" i="1" dirty="0" err="1"/>
              <a:t>InputStream</a:t>
            </a:r>
            <a:r>
              <a:rPr lang="en-US" altLang="zh-TW" sz="2000" b="1" i="1" dirty="0"/>
              <a:t> </a:t>
            </a:r>
            <a:r>
              <a:rPr lang="en-US" altLang="zh-TW" sz="2000" b="1" i="1" dirty="0" err="1"/>
              <a:t>getResourceAsStream</a:t>
            </a:r>
            <a:r>
              <a:rPr lang="en-US" altLang="zh-TW" sz="2000" b="1" i="1" dirty="0"/>
              <a:t>(String Path)</a:t>
            </a:r>
          </a:p>
          <a:p>
            <a:pPr lvl="3">
              <a:lnSpc>
                <a:spcPct val="90000"/>
              </a:lnSpc>
            </a:pPr>
            <a:r>
              <a:rPr lang="zh-TW" altLang="en-US" dirty="0"/>
              <a:t>擷取 </a:t>
            </a:r>
            <a:r>
              <a:rPr lang="en-US" altLang="zh-TW" b="1" i="1" dirty="0"/>
              <a:t>path</a:t>
            </a:r>
            <a:r>
              <a:rPr lang="en-US" altLang="zh-TW" dirty="0"/>
              <a:t> </a:t>
            </a:r>
            <a:r>
              <a:rPr lang="zh-TW" altLang="en-US" dirty="0"/>
              <a:t>路徑</a:t>
            </a:r>
            <a:r>
              <a:rPr lang="en-US" altLang="zh-TW" dirty="0"/>
              <a:t>(</a:t>
            </a:r>
            <a:r>
              <a:rPr lang="en-US" altLang="zh-TW" b="1" i="1" dirty="0"/>
              <a:t>URL</a:t>
            </a:r>
            <a:r>
              <a:rPr lang="en-US" altLang="zh-TW" dirty="0"/>
              <a:t>)</a:t>
            </a:r>
            <a:r>
              <a:rPr lang="zh-TW" altLang="en-US" dirty="0"/>
              <a:t>所指向的資源串流。</a:t>
            </a:r>
          </a:p>
          <a:p>
            <a:pPr lvl="3">
              <a:lnSpc>
                <a:spcPct val="90000"/>
              </a:lnSpc>
            </a:pPr>
            <a:r>
              <a:rPr lang="en-US" altLang="zh-TW" b="1" i="1" dirty="0" err="1"/>
              <a:t>getResource</a:t>
            </a:r>
            <a:r>
              <a:rPr lang="en-US" altLang="zh-TW" b="1" i="1" dirty="0"/>
              <a:t>().</a:t>
            </a:r>
            <a:r>
              <a:rPr lang="en-US" altLang="zh-TW" b="1" i="1" dirty="0" err="1">
                <a:solidFill>
                  <a:srgbClr val="FF0000"/>
                </a:solidFill>
              </a:rPr>
              <a:t>openStream</a:t>
            </a:r>
            <a:r>
              <a:rPr lang="en-US" altLang="zh-TW" b="1" i="1" dirty="0"/>
              <a:t> = </a:t>
            </a:r>
            <a:r>
              <a:rPr lang="en-US" altLang="zh-TW" b="1" i="1" dirty="0" err="1"/>
              <a:t>getResourceAsStream</a:t>
            </a:r>
            <a:r>
              <a:rPr lang="en-US" altLang="zh-TW" b="1" i="1" dirty="0"/>
              <a:t>()</a:t>
            </a:r>
          </a:p>
        </p:txBody>
      </p:sp>
    </p:spTree>
    <p:extLst>
      <p:ext uri="{BB962C8B-B14F-4D97-AF65-F5344CB8AC3E}">
        <p14:creationId xmlns="" xmlns:p14="http://schemas.microsoft.com/office/powerpoint/2010/main" val="429078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>
            <a:extLst>
              <a:ext uri="{FF2B5EF4-FFF2-40B4-BE49-F238E27FC236}">
                <a16:creationId xmlns="" xmlns:a16="http://schemas.microsoft.com/office/drawing/2014/main" id="{C6C4E983-07AE-EE4E-93BB-4877E71CD5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23528" y="609600"/>
            <a:ext cx="8591872" cy="1143000"/>
          </a:xfrm>
        </p:spPr>
        <p:txBody>
          <a:bodyPr/>
          <a:lstStyle/>
          <a:p>
            <a:r>
              <a:rPr lang="zh-TW" altLang="en-US" dirty="0" smtClean="0"/>
              <a:t>四</a:t>
            </a:r>
            <a:r>
              <a:rPr lang="en-US" altLang="en-US" dirty="0" smtClean="0"/>
              <a:t>、</a:t>
            </a:r>
            <a:r>
              <a:rPr lang="en-US" altLang="zh-TW" b="1" i="1" dirty="0">
                <a:latin typeface="Verdana" panose="020B0604030504040204" pitchFamily="34" charset="0"/>
              </a:rPr>
              <a:t>Servlet</a:t>
            </a:r>
            <a:r>
              <a:rPr lang="en-US" altLang="zh-TW" dirty="0"/>
              <a:t> </a:t>
            </a:r>
            <a:r>
              <a:rPr lang="zh-TW" altLang="en-US" dirty="0"/>
              <a:t>彼此分享資源的方法</a:t>
            </a:r>
          </a:p>
        </p:txBody>
      </p:sp>
      <p:sp>
        <p:nvSpPr>
          <p:cNvPr id="195587" name="Rectangle 3">
            <a:extLst>
              <a:ext uri="{FF2B5EF4-FFF2-40B4-BE49-F238E27FC236}">
                <a16:creationId xmlns="" xmlns:a16="http://schemas.microsoft.com/office/drawing/2014/main" id="{6609F472-A96B-C347-AE78-E61AD6FBBF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9750" y="1773238"/>
            <a:ext cx="8064500" cy="4114800"/>
          </a:xfrm>
        </p:spPr>
        <p:txBody>
          <a:bodyPr/>
          <a:lstStyle/>
          <a:p>
            <a:pPr marL="0" indent="0"/>
            <a:r>
              <a:rPr lang="zh-TW" altLang="en-US" sz="2400" b="0" dirty="0"/>
              <a:t>在 </a:t>
            </a:r>
            <a:r>
              <a:rPr lang="en-US" altLang="zh-TW" sz="2400" i="1" dirty="0"/>
              <a:t>Servlet</a:t>
            </a:r>
            <a:r>
              <a:rPr lang="en-US" altLang="zh-TW" sz="2400" b="0" dirty="0"/>
              <a:t> </a:t>
            </a:r>
            <a:r>
              <a:rPr lang="zh-TW" altLang="en-US" sz="2400" b="0" dirty="0"/>
              <a:t>中屬性資料會以 </a:t>
            </a:r>
            <a:r>
              <a:rPr lang="en-US" altLang="zh-TW" sz="2400" i="1" dirty="0"/>
              <a:t>3</a:t>
            </a:r>
            <a:r>
              <a:rPr lang="en-US" altLang="zh-TW" sz="2400" b="0" dirty="0"/>
              <a:t> </a:t>
            </a:r>
            <a:r>
              <a:rPr lang="zh-TW" altLang="en-US" sz="2400" b="0" dirty="0"/>
              <a:t>中不同的模式儲存於 </a:t>
            </a:r>
            <a:r>
              <a:rPr lang="en-US" altLang="zh-TW" sz="2400" i="1" dirty="0"/>
              <a:t>container</a:t>
            </a:r>
            <a:r>
              <a:rPr lang="en-US" altLang="zh-TW" sz="2400" b="0" dirty="0"/>
              <a:t> </a:t>
            </a:r>
            <a:r>
              <a:rPr lang="zh-TW" altLang="en-US" sz="2400" b="0" dirty="0"/>
              <a:t>中，而每一種模式都賦予不同的生命週期。</a:t>
            </a:r>
          </a:p>
          <a:p>
            <a:pPr marL="400050" lvl="1" indent="0"/>
            <a:r>
              <a:rPr lang="zh-TW" altLang="en-US" sz="2200" b="0" dirty="0"/>
              <a:t>這 </a:t>
            </a:r>
            <a:r>
              <a:rPr lang="en-US" altLang="zh-TW" sz="2200" i="1" dirty="0"/>
              <a:t>3</a:t>
            </a:r>
            <a:r>
              <a:rPr lang="en-US" altLang="zh-TW" sz="2200" b="0" dirty="0"/>
              <a:t> </a:t>
            </a:r>
            <a:r>
              <a:rPr lang="zh-TW" altLang="en-US" sz="2200" b="0" dirty="0"/>
              <a:t>種模式分別是 </a:t>
            </a:r>
            <a:r>
              <a:rPr lang="en-US" altLang="zh-TW" sz="2200" b="0" dirty="0"/>
              <a:t/>
            </a:r>
            <a:br>
              <a:rPr lang="en-US" altLang="zh-TW" sz="2200" b="0" dirty="0"/>
            </a:br>
            <a:r>
              <a:rPr lang="en-US" altLang="zh-TW" sz="2200" i="1" dirty="0" err="1"/>
              <a:t>ServletRequest</a:t>
            </a:r>
            <a:r>
              <a:rPr lang="zh-TW" altLang="en-US" sz="2200" b="0" dirty="0"/>
              <a:t>、</a:t>
            </a:r>
            <a:r>
              <a:rPr lang="en-US" altLang="zh-TW" sz="2200" i="1" dirty="0" err="1"/>
              <a:t>HttpSession</a:t>
            </a:r>
            <a:r>
              <a:rPr lang="en-US" altLang="zh-TW" sz="2200" b="0" dirty="0"/>
              <a:t> </a:t>
            </a:r>
            <a:r>
              <a:rPr lang="zh-TW" altLang="en-US" sz="2200" b="0" dirty="0"/>
              <a:t>與 </a:t>
            </a:r>
            <a:r>
              <a:rPr lang="en-US" altLang="zh-TW" sz="2200" i="1" dirty="0" err="1"/>
              <a:t>ServletContext</a:t>
            </a:r>
            <a:r>
              <a:rPr lang="zh-TW" altLang="en-US" sz="2200" dirty="0"/>
              <a:t>。</a:t>
            </a:r>
          </a:p>
          <a:p>
            <a:pPr lvl="2"/>
            <a:r>
              <a:rPr lang="zh-TW" altLang="en-US" sz="2000" dirty="0"/>
              <a:t>下面將說明資料儲存物件與該資料的可視範圍</a:t>
            </a:r>
            <a:r>
              <a:rPr lang="en-US" altLang="zh-TW" sz="2000" dirty="0"/>
              <a:t>(</a:t>
            </a:r>
            <a:r>
              <a:rPr lang="en-US" altLang="zh-TW" sz="2000" b="1" i="1" dirty="0"/>
              <a:t>scope</a:t>
            </a:r>
            <a:r>
              <a:rPr lang="en-US" altLang="zh-TW" sz="2000" dirty="0"/>
              <a:t>)</a:t>
            </a:r>
            <a:r>
              <a:rPr lang="zh-TW" altLang="en-US" sz="2000" dirty="0"/>
              <a:t>：</a:t>
            </a:r>
          </a:p>
          <a:p>
            <a:pPr lvl="3"/>
            <a:r>
              <a:rPr lang="en-US" altLang="zh-TW" b="1" i="1" dirty="0" err="1"/>
              <a:t>SevletRequest</a:t>
            </a:r>
            <a:r>
              <a:rPr lang="zh-TW" altLang="en-US" dirty="0"/>
              <a:t>：存在於 </a:t>
            </a:r>
            <a:r>
              <a:rPr lang="en-US" altLang="zh-TW" b="1" i="1" dirty="0"/>
              <a:t>request</a:t>
            </a:r>
            <a:r>
              <a:rPr lang="en-US" altLang="zh-TW" dirty="0"/>
              <a:t> </a:t>
            </a:r>
            <a:r>
              <a:rPr lang="zh-TW" altLang="en-US" dirty="0"/>
              <a:t>的生命週期。</a:t>
            </a:r>
          </a:p>
          <a:p>
            <a:pPr lvl="3"/>
            <a:r>
              <a:rPr lang="en-US" altLang="zh-TW" b="1" i="1" dirty="0" err="1"/>
              <a:t>HttpSession</a:t>
            </a:r>
            <a:r>
              <a:rPr lang="zh-TW" altLang="en-US" dirty="0"/>
              <a:t>：相同的 </a:t>
            </a:r>
            <a:r>
              <a:rPr lang="en-US" altLang="zh-TW" b="1" i="1" dirty="0"/>
              <a:t>active client</a:t>
            </a:r>
            <a:r>
              <a:rPr lang="en-US" altLang="zh-TW" dirty="0"/>
              <a:t> </a:t>
            </a:r>
            <a:r>
              <a:rPr lang="zh-TW" altLang="en-US" dirty="0"/>
              <a:t>可以存取。</a:t>
            </a:r>
          </a:p>
          <a:p>
            <a:pPr lvl="3"/>
            <a:r>
              <a:rPr lang="en-US" altLang="zh-TW" b="1" i="1" dirty="0" err="1"/>
              <a:t>ServletContext</a:t>
            </a:r>
            <a:r>
              <a:rPr lang="zh-TW" altLang="en-US" dirty="0"/>
              <a:t>：存在於 </a:t>
            </a:r>
            <a:r>
              <a:rPr lang="en-US" altLang="zh-TW" b="1" i="1" dirty="0"/>
              <a:t>active web application</a:t>
            </a:r>
            <a:r>
              <a:rPr lang="en-US" altLang="zh-TW" dirty="0"/>
              <a:t> </a:t>
            </a:r>
            <a:r>
              <a:rPr lang="zh-TW" altLang="en-US" dirty="0"/>
              <a:t>中，當下所有 </a:t>
            </a:r>
            <a:r>
              <a:rPr lang="en-US" altLang="zh-TW" b="1" i="1" dirty="0"/>
              <a:t>servlet</a:t>
            </a:r>
            <a:r>
              <a:rPr lang="en-US" altLang="zh-TW" dirty="0"/>
              <a:t> </a:t>
            </a:r>
            <a:r>
              <a:rPr lang="zh-TW" altLang="en-US" dirty="0"/>
              <a:t>皆可以存取。</a:t>
            </a:r>
          </a:p>
        </p:txBody>
      </p:sp>
    </p:spTree>
    <p:extLst>
      <p:ext uri="{BB962C8B-B14F-4D97-AF65-F5344CB8AC3E}">
        <p14:creationId xmlns="" xmlns:p14="http://schemas.microsoft.com/office/powerpoint/2010/main" val="280914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Rectangle 2">
            <a:extLst>
              <a:ext uri="{FF2B5EF4-FFF2-40B4-BE49-F238E27FC236}">
                <a16:creationId xmlns="" xmlns:a16="http://schemas.microsoft.com/office/drawing/2014/main" id="{FE0AD23E-3D7C-8A48-BC17-EDE7E4C11F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609600"/>
            <a:ext cx="8520112" cy="1143000"/>
          </a:xfrm>
        </p:spPr>
        <p:txBody>
          <a:bodyPr/>
          <a:lstStyle/>
          <a:p>
            <a:r>
              <a:rPr lang="zh-TW" altLang="en-US" dirty="0" smtClean="0"/>
              <a:t>四</a:t>
            </a:r>
            <a:r>
              <a:rPr lang="en-US" altLang="en-US" dirty="0" smtClean="0"/>
              <a:t>、</a:t>
            </a:r>
            <a:r>
              <a:rPr lang="en-US" altLang="zh-TW" b="1" i="1" dirty="0">
                <a:latin typeface="Verdana" panose="020B0604030504040204" pitchFamily="34" charset="0"/>
              </a:rPr>
              <a:t>Servlet</a:t>
            </a:r>
            <a:r>
              <a:rPr lang="en-US" altLang="zh-TW" dirty="0"/>
              <a:t> </a:t>
            </a:r>
            <a:r>
              <a:rPr lang="zh-TW" altLang="en-US" dirty="0"/>
              <a:t>彼此分享資源的方法</a:t>
            </a:r>
          </a:p>
        </p:txBody>
      </p:sp>
      <p:sp>
        <p:nvSpPr>
          <p:cNvPr id="196611" name="Rectangle 3">
            <a:extLst>
              <a:ext uri="{FF2B5EF4-FFF2-40B4-BE49-F238E27FC236}">
                <a16:creationId xmlns="" xmlns:a16="http://schemas.microsoft.com/office/drawing/2014/main" id="{288DD4B2-E712-0C47-A601-BAEEE3302B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773238"/>
            <a:ext cx="8353425" cy="1016000"/>
          </a:xfrm>
        </p:spPr>
        <p:txBody>
          <a:bodyPr/>
          <a:lstStyle/>
          <a:p>
            <a:pPr marL="0" indent="0"/>
            <a:r>
              <a:rPr lang="en-US" altLang="zh-TW" i="1"/>
              <a:t>ServletContext interface</a:t>
            </a:r>
            <a:r>
              <a:rPr lang="en-US" altLang="zh-TW" b="0"/>
              <a:t> </a:t>
            </a:r>
            <a:r>
              <a:rPr lang="zh-TW" altLang="en-US" b="0"/>
              <a:t>提供下列幾種方法來存取這些資源：</a:t>
            </a:r>
          </a:p>
        </p:txBody>
      </p:sp>
      <p:graphicFrame>
        <p:nvGraphicFramePr>
          <p:cNvPr id="196671" name="Group 63">
            <a:extLst>
              <a:ext uri="{FF2B5EF4-FFF2-40B4-BE49-F238E27FC236}">
                <a16:creationId xmlns="" xmlns:a16="http://schemas.microsoft.com/office/drawing/2014/main" id="{98D4D355-2672-5C42-82B5-1618D5BE839F}"/>
              </a:ext>
            </a:extLst>
          </p:cNvPr>
          <p:cNvGraphicFramePr>
            <a:graphicFrameLocks noGrp="1"/>
          </p:cNvGraphicFramePr>
          <p:nvPr/>
        </p:nvGraphicFramePr>
        <p:xfrm>
          <a:off x="468313" y="2781300"/>
          <a:ext cx="8280400" cy="2314893"/>
        </p:xfrm>
        <a:graphic>
          <a:graphicData uri="http://schemas.openxmlformats.org/drawingml/2006/table">
            <a:tbl>
              <a:tblPr/>
              <a:tblGrid>
                <a:gridCol w="5040312">
                  <a:extLst>
                    <a:ext uri="{9D8B030D-6E8A-4147-A177-3AD203B41FA5}">
                      <a16:colId xmlns="" xmlns:a16="http://schemas.microsoft.com/office/drawing/2014/main" val="2018407585"/>
                    </a:ext>
                  </a:extLst>
                </a:gridCol>
                <a:gridCol w="3240088">
                  <a:extLst>
                    <a:ext uri="{9D8B030D-6E8A-4147-A177-3AD203B41FA5}">
                      <a16:colId xmlns="" xmlns:a16="http://schemas.microsoft.com/office/drawing/2014/main" val="273737774"/>
                    </a:ext>
                  </a:extLst>
                </a:gridCol>
              </a:tblGrid>
              <a:tr h="4556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方法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說明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263652034"/>
                  </a:ext>
                </a:extLst>
              </a:tr>
              <a:tr h="4556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Object getAttribute(String name)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取得 </a:t>
                      </a: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name</a:t>
                      </a: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zh-TW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的內容。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384248537"/>
                  </a:ext>
                </a:extLst>
              </a:tr>
              <a:tr h="4556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Enumeration getAttributeNames()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取得 </a:t>
                      </a: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contener</a:t>
                      </a: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zh-TW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中所有可用的資源名稱。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993313983"/>
                  </a:ext>
                </a:extLst>
              </a:tr>
              <a:tr h="431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void setAttribute(String name, Object value)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新增或修改資料的內容。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7473578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9759760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96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96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D8CD7357-7513-C842-A8E0-BDC3FA096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412776"/>
            <a:ext cx="7668729" cy="417646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44176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="" xmlns:a16="http://schemas.microsoft.com/office/drawing/2014/main" id="{FC900F8B-9314-CE46-8D1E-460129D5EC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/>
              <a:t>綱  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="" xmlns:a16="http://schemas.microsoft.com/office/drawing/2014/main" id="{8C85405F-5A22-DF4A-8058-145067DA23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8062913" cy="4114800"/>
          </a:xfrm>
        </p:spPr>
        <p:txBody>
          <a:bodyPr/>
          <a:lstStyle/>
          <a:p>
            <a:r>
              <a:rPr lang="zh-TW" altLang="en-US" dirty="0" smtClean="0"/>
              <a:t>一</a:t>
            </a:r>
            <a:r>
              <a:rPr lang="zh-TW" altLang="zh-TW" dirty="0" smtClean="0"/>
              <a:t>、協調</a:t>
            </a:r>
            <a:r>
              <a:rPr lang="zh-TW" altLang="en-US" dirty="0" smtClean="0"/>
              <a:t>行程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RequestDispatch</a:t>
            </a:r>
            <a:endParaRPr lang="en-US" altLang="zh-TW" dirty="0" smtClean="0"/>
          </a:p>
          <a:p>
            <a:r>
              <a:rPr lang="zh-TW" altLang="en-US" dirty="0" smtClean="0"/>
              <a:t>二</a:t>
            </a:r>
            <a:r>
              <a:rPr lang="zh-TW" altLang="zh-TW" dirty="0" smtClean="0"/>
              <a:t>、</a:t>
            </a:r>
            <a:r>
              <a:rPr lang="en-US" altLang="zh-TW" dirty="0" err="1" smtClean="0"/>
              <a:t>ServletConfig</a:t>
            </a:r>
            <a:r>
              <a:rPr lang="en-US" altLang="zh-TW" dirty="0" smtClean="0"/>
              <a:t> </a:t>
            </a:r>
            <a:r>
              <a:rPr lang="zh-TW" altLang="en-US" dirty="0"/>
              <a:t>介面</a:t>
            </a:r>
          </a:p>
          <a:p>
            <a:r>
              <a:rPr lang="zh-TW" altLang="en-US" dirty="0"/>
              <a:t>三</a:t>
            </a:r>
            <a:r>
              <a:rPr lang="zh-TW" altLang="en-US" dirty="0" smtClean="0"/>
              <a:t>、</a:t>
            </a:r>
            <a:r>
              <a:rPr lang="en-US" altLang="zh-TW" dirty="0" err="1"/>
              <a:t>ServletContext</a:t>
            </a:r>
            <a:r>
              <a:rPr lang="en-US" altLang="zh-TW" dirty="0"/>
              <a:t> </a:t>
            </a:r>
            <a:r>
              <a:rPr lang="zh-TW" altLang="en-US" dirty="0"/>
              <a:t>介面</a:t>
            </a:r>
          </a:p>
          <a:p>
            <a:r>
              <a:rPr lang="zh-TW" altLang="en-US" dirty="0"/>
              <a:t>四</a:t>
            </a:r>
            <a:r>
              <a:rPr lang="zh-TW" altLang="en-US" dirty="0" smtClean="0"/>
              <a:t>、</a:t>
            </a:r>
            <a:r>
              <a:rPr lang="en-US" altLang="zh-TW" dirty="0"/>
              <a:t>Servlet </a:t>
            </a:r>
            <a:r>
              <a:rPr lang="zh-TW" altLang="en-US" dirty="0"/>
              <a:t>彼此分享資源的</a:t>
            </a:r>
            <a:r>
              <a:rPr lang="zh-TW" altLang="en-US" dirty="0" smtClean="0"/>
              <a:t>方法</a:t>
            </a: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228069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Rectangle 2">
            <a:extLst>
              <a:ext uri="{FF2B5EF4-FFF2-40B4-BE49-F238E27FC236}">
                <a16:creationId xmlns="" xmlns:a16="http://schemas.microsoft.com/office/drawing/2014/main" id="{83B42115-608C-9C4B-BE32-430F8B979F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23850" y="620713"/>
            <a:ext cx="8569325" cy="1143000"/>
          </a:xfrm>
        </p:spPr>
        <p:txBody>
          <a:bodyPr/>
          <a:lstStyle/>
          <a:p>
            <a:r>
              <a:rPr lang="zh-TW" altLang="en-US" sz="2800" dirty="0"/>
              <a:t>一</a:t>
            </a:r>
            <a:r>
              <a:rPr lang="zh-TW" altLang="zh-TW" sz="2800" dirty="0" smtClean="0"/>
              <a:t>、</a:t>
            </a:r>
            <a:r>
              <a:rPr lang="zh-TW" altLang="zh-TW" sz="2800" dirty="0"/>
              <a:t>協調</a:t>
            </a:r>
            <a:r>
              <a:rPr lang="zh-TW" altLang="en-US" sz="2800" dirty="0"/>
              <a:t> </a:t>
            </a:r>
            <a:r>
              <a:rPr lang="en-US" altLang="zh-TW" sz="2800" b="1" dirty="0" err="1">
                <a:latin typeface="Verdana" panose="020B0604030504040204" pitchFamily="34" charset="0"/>
              </a:rPr>
              <a:t>servlet</a:t>
            </a:r>
            <a:r>
              <a:rPr lang="en-US" altLang="zh-TW" sz="2800" dirty="0"/>
              <a:t> </a:t>
            </a:r>
            <a:r>
              <a:rPr lang="zh-TW" altLang="en-US" sz="2800" dirty="0"/>
              <a:t>行程 </a:t>
            </a:r>
            <a:r>
              <a:rPr lang="en-US" altLang="zh-TW" sz="2800" dirty="0"/>
              <a:t>- </a:t>
            </a:r>
            <a:r>
              <a:rPr lang="en-US" altLang="zh-TW" sz="2800" b="1" dirty="0" err="1">
                <a:latin typeface="Verdana" panose="020B0604030504040204" pitchFamily="34" charset="0"/>
              </a:rPr>
              <a:t>RequestDispatch</a:t>
            </a:r>
            <a:endParaRPr lang="en-US" altLang="zh-TW" sz="2800" b="1" dirty="0">
              <a:latin typeface="Verdana" panose="020B0604030504040204" pitchFamily="34" charset="0"/>
            </a:endParaRPr>
          </a:p>
        </p:txBody>
      </p:sp>
      <p:sp>
        <p:nvSpPr>
          <p:cNvPr id="197635" name="Rectangle 3">
            <a:extLst>
              <a:ext uri="{FF2B5EF4-FFF2-40B4-BE49-F238E27FC236}">
                <a16:creationId xmlns="" xmlns:a16="http://schemas.microsoft.com/office/drawing/2014/main" id="{38449867-ADA7-BD4A-ACF6-BCC2EDB142F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773238"/>
            <a:ext cx="8748712" cy="4322762"/>
          </a:xfrm>
        </p:spPr>
        <p:txBody>
          <a:bodyPr/>
          <a:lstStyle/>
          <a:p>
            <a:r>
              <a:rPr lang="zh-TW" altLang="en-US" b="0" dirty="0"/>
              <a:t>協調</a:t>
            </a:r>
            <a:r>
              <a:rPr lang="en-US" altLang="zh-TW" b="0" dirty="0"/>
              <a:t>/</a:t>
            </a:r>
            <a:r>
              <a:rPr lang="zh-TW" altLang="en-US" b="0" dirty="0"/>
              <a:t>分派 </a:t>
            </a:r>
            <a:r>
              <a:rPr lang="en-US" altLang="zh-TW" i="1" dirty="0"/>
              <a:t>Servlet</a:t>
            </a:r>
            <a:r>
              <a:rPr lang="zh-TW" altLang="en-US" b="0" dirty="0"/>
              <a:t>：</a:t>
            </a:r>
          </a:p>
          <a:p>
            <a:pPr lvl="1"/>
            <a:r>
              <a:rPr lang="zh-TW" altLang="en-US" sz="2800" dirty="0"/>
              <a:t>在 </a:t>
            </a:r>
            <a:r>
              <a:rPr lang="en-US" altLang="zh-TW" sz="2800" b="1" i="1" dirty="0"/>
              <a:t>Servlet</a:t>
            </a:r>
            <a:r>
              <a:rPr lang="en-US" altLang="zh-TW" sz="2800" dirty="0"/>
              <a:t> </a:t>
            </a:r>
            <a:r>
              <a:rPr lang="zh-TW" altLang="en-US" sz="2800" dirty="0"/>
              <a:t>中我們可以利用 </a:t>
            </a:r>
            <a:r>
              <a:rPr lang="en-US" altLang="zh-TW" sz="2800" b="1" i="1" dirty="0" err="1"/>
              <a:t>RequestDispatcher</a:t>
            </a:r>
            <a:r>
              <a:rPr lang="en-US" altLang="zh-TW" sz="2800" dirty="0"/>
              <a:t> </a:t>
            </a:r>
            <a:r>
              <a:rPr lang="zh-TW" altLang="en-US" sz="2800" dirty="0"/>
              <a:t>來將目前所接收到的 </a:t>
            </a:r>
            <a:r>
              <a:rPr lang="en-US" altLang="zh-TW" sz="2800" b="1" i="1" dirty="0"/>
              <a:t>Request</a:t>
            </a:r>
            <a:r>
              <a:rPr lang="en-US" altLang="zh-TW" sz="2800" dirty="0"/>
              <a:t> </a:t>
            </a:r>
            <a:r>
              <a:rPr lang="zh-TW" altLang="en-US" sz="2800" dirty="0"/>
              <a:t>分派到另一個所指定的資源</a:t>
            </a:r>
            <a:r>
              <a:rPr lang="en-US" altLang="zh-TW" sz="2800" dirty="0"/>
              <a:t>(</a:t>
            </a:r>
            <a:r>
              <a:rPr lang="en-US" altLang="zh-TW" sz="2800" b="1" i="1" dirty="0">
                <a:solidFill>
                  <a:srgbClr val="FF0000"/>
                </a:solidFill>
              </a:rPr>
              <a:t>Active</a:t>
            </a:r>
            <a:r>
              <a:rPr lang="en-US" altLang="zh-TW" sz="2800" dirty="0"/>
              <a:t> </a:t>
            </a:r>
            <a:r>
              <a:rPr lang="en-US" altLang="zh-TW" sz="2800" b="1" i="1" dirty="0"/>
              <a:t>JSP</a:t>
            </a:r>
            <a:r>
              <a:rPr lang="en-US" altLang="zh-TW" sz="2800" dirty="0"/>
              <a:t> </a:t>
            </a:r>
            <a:r>
              <a:rPr lang="zh-TW" altLang="en-US" sz="2800" dirty="0"/>
              <a:t>或 </a:t>
            </a:r>
            <a:r>
              <a:rPr lang="en-US" altLang="zh-TW" sz="2800" b="1" i="1" dirty="0"/>
              <a:t>servlet</a:t>
            </a:r>
            <a:r>
              <a:rPr lang="en-US" altLang="zh-TW" sz="2800" dirty="0"/>
              <a:t> </a:t>
            </a:r>
            <a:r>
              <a:rPr lang="zh-TW" altLang="en-US" sz="2800" dirty="0"/>
              <a:t>等</a:t>
            </a:r>
            <a:r>
              <a:rPr lang="en-US" altLang="zh-TW" sz="2800" dirty="0"/>
              <a:t>…)</a:t>
            </a:r>
            <a:r>
              <a:rPr lang="zh-TW" altLang="en-US" sz="2800" dirty="0"/>
              <a:t>中。</a:t>
            </a:r>
          </a:p>
          <a:p>
            <a:pPr lvl="1"/>
            <a:r>
              <a:rPr lang="zh-TW" altLang="en-US" sz="2800" dirty="0"/>
              <a:t>首先我們可以利用 </a:t>
            </a:r>
            <a:r>
              <a:rPr lang="en-US" altLang="zh-TW" sz="2800" b="1" i="1" dirty="0" err="1"/>
              <a:t>getRequestDispatcher</a:t>
            </a:r>
            <a:r>
              <a:rPr lang="en-US" altLang="zh-TW" sz="2800" b="1" i="1" dirty="0"/>
              <a:t>()</a:t>
            </a:r>
            <a:r>
              <a:rPr lang="en-US" altLang="zh-TW" sz="2800" dirty="0"/>
              <a:t> </a:t>
            </a:r>
            <a:r>
              <a:rPr lang="zh-TW" altLang="en-US" sz="2800" dirty="0"/>
              <a:t>來取得 </a:t>
            </a:r>
            <a:r>
              <a:rPr lang="en-US" altLang="zh-TW" sz="2800" b="1" i="1" dirty="0" err="1"/>
              <a:t>ServletContext</a:t>
            </a:r>
            <a:r>
              <a:rPr lang="en-US" altLang="zh-TW" sz="2800" dirty="0"/>
              <a:t> </a:t>
            </a:r>
            <a:r>
              <a:rPr lang="zh-TW" altLang="en-US" sz="2800" dirty="0"/>
              <a:t>的 </a:t>
            </a:r>
            <a:r>
              <a:rPr lang="en-US" altLang="zh-TW" sz="2800" b="1" i="1" dirty="0" err="1"/>
              <a:t>RequestDispatcher</a:t>
            </a:r>
            <a:r>
              <a:rPr lang="en-US" altLang="zh-TW" sz="2800" dirty="0"/>
              <a:t> </a:t>
            </a:r>
            <a:r>
              <a:rPr lang="zh-TW" altLang="en-US" sz="2800" dirty="0"/>
              <a:t>物件。</a:t>
            </a:r>
          </a:p>
          <a:p>
            <a:pPr lvl="2"/>
            <a:r>
              <a:rPr lang="en-US" altLang="zh-TW" sz="1800" b="1" i="1" dirty="0" err="1"/>
              <a:t>RequestDispatcher</a:t>
            </a:r>
            <a:r>
              <a:rPr lang="en-US" altLang="zh-TW" sz="1800" b="1" i="1" dirty="0"/>
              <a:t> </a:t>
            </a:r>
            <a:r>
              <a:rPr lang="en-US" altLang="zh-TW" sz="1800" b="1" i="1" dirty="0" err="1"/>
              <a:t>rd</a:t>
            </a:r>
            <a:r>
              <a:rPr lang="en-US" altLang="zh-TW" sz="1800" b="1" i="1" dirty="0"/>
              <a:t> = </a:t>
            </a:r>
            <a:r>
              <a:rPr lang="en-US" altLang="zh-TW" sz="1800" b="1" i="1" dirty="0" err="1"/>
              <a:t>context.getRequestDispatcher</a:t>
            </a:r>
            <a:r>
              <a:rPr lang="en-US" altLang="zh-TW" sz="1800" b="1" i="1" dirty="0"/>
              <a:t>("/servlet/</a:t>
            </a:r>
            <a:r>
              <a:rPr lang="en-US" altLang="zh-TW" sz="1800" b="1" i="1" dirty="0" err="1"/>
              <a:t>IncludedPage</a:t>
            </a:r>
            <a:r>
              <a:rPr lang="en-US" altLang="zh-TW" sz="1800" b="1" i="1" dirty="0"/>
              <a:t>");</a:t>
            </a:r>
            <a:endParaRPr kumimoji="0" lang="en-US" altLang="zh-TW" sz="1800" dirty="0"/>
          </a:p>
        </p:txBody>
      </p:sp>
    </p:spTree>
    <p:extLst>
      <p:ext uri="{BB962C8B-B14F-4D97-AF65-F5344CB8AC3E}">
        <p14:creationId xmlns="" xmlns:p14="http://schemas.microsoft.com/office/powerpoint/2010/main" val="114788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Rectangle 2">
            <a:extLst>
              <a:ext uri="{FF2B5EF4-FFF2-40B4-BE49-F238E27FC236}">
                <a16:creationId xmlns="" xmlns:a16="http://schemas.microsoft.com/office/drawing/2014/main" id="{63E030D1-589C-3646-9D10-0E0E5434B1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1188" y="609600"/>
            <a:ext cx="8304212" cy="1143000"/>
          </a:xfrm>
        </p:spPr>
        <p:txBody>
          <a:bodyPr/>
          <a:lstStyle/>
          <a:p>
            <a:r>
              <a:rPr lang="zh-TW" altLang="en-US" sz="2800" dirty="0" smtClean="0"/>
              <a:t>一</a:t>
            </a:r>
            <a:r>
              <a:rPr lang="zh-TW" altLang="zh-TW" sz="2800" dirty="0" smtClean="0"/>
              <a:t>、</a:t>
            </a:r>
            <a:r>
              <a:rPr lang="zh-TW" altLang="zh-TW" sz="2800" dirty="0"/>
              <a:t>協調</a:t>
            </a:r>
            <a:r>
              <a:rPr lang="zh-TW" altLang="en-US" sz="2800" dirty="0"/>
              <a:t> </a:t>
            </a:r>
            <a:r>
              <a:rPr lang="en-US" altLang="zh-TW" sz="2800" b="1" dirty="0" err="1">
                <a:latin typeface="Verdana" panose="020B0604030504040204" pitchFamily="34" charset="0"/>
              </a:rPr>
              <a:t>servlet</a:t>
            </a:r>
            <a:r>
              <a:rPr lang="en-US" altLang="zh-TW" sz="2800" dirty="0"/>
              <a:t> </a:t>
            </a:r>
            <a:r>
              <a:rPr lang="zh-TW" altLang="en-US" sz="2800" dirty="0"/>
              <a:t>行程 </a:t>
            </a:r>
            <a:r>
              <a:rPr lang="en-US" altLang="zh-TW" sz="2800" dirty="0"/>
              <a:t>- </a:t>
            </a:r>
            <a:r>
              <a:rPr lang="en-US" altLang="zh-TW" sz="2800" b="1" dirty="0" err="1">
                <a:latin typeface="Verdana" panose="020B0604030504040204" pitchFamily="34" charset="0"/>
              </a:rPr>
              <a:t>RequestDispatch</a:t>
            </a:r>
            <a:endParaRPr lang="en-US" altLang="zh-TW" sz="2800" b="1" dirty="0">
              <a:latin typeface="Verdana" panose="020B0604030504040204" pitchFamily="34" charset="0"/>
            </a:endParaRPr>
          </a:p>
        </p:txBody>
      </p:sp>
      <p:sp>
        <p:nvSpPr>
          <p:cNvPr id="198659" name="Rectangle 3">
            <a:extLst>
              <a:ext uri="{FF2B5EF4-FFF2-40B4-BE49-F238E27FC236}">
                <a16:creationId xmlns="" xmlns:a16="http://schemas.microsoft.com/office/drawing/2014/main" id="{8C81F15A-E332-EA40-9346-80804B93EC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8207375" cy="4114800"/>
          </a:xfrm>
        </p:spPr>
        <p:txBody>
          <a:bodyPr/>
          <a:lstStyle/>
          <a:p>
            <a:pPr marL="0" indent="0"/>
            <a:r>
              <a:rPr lang="en-US" altLang="zh-TW" i="1" dirty="0" err="1"/>
              <a:t>ServletContext</a:t>
            </a:r>
            <a:r>
              <a:rPr lang="en-US" altLang="zh-TW" b="0" dirty="0"/>
              <a:t> </a:t>
            </a:r>
            <a:r>
              <a:rPr lang="zh-TW" altLang="en-US" b="0" dirty="0"/>
              <a:t>與 </a:t>
            </a:r>
            <a:r>
              <a:rPr lang="en-US" altLang="zh-TW" i="1" dirty="0" err="1"/>
              <a:t>ServletRequest</a:t>
            </a:r>
            <a:r>
              <a:rPr lang="en-US" altLang="zh-TW" b="0" dirty="0"/>
              <a:t> </a:t>
            </a:r>
            <a:r>
              <a:rPr lang="zh-TW" altLang="en-US" b="0" dirty="0"/>
              <a:t>都各自有提供 </a:t>
            </a:r>
            <a:r>
              <a:rPr lang="en-US" altLang="zh-TW" i="1" dirty="0" err="1"/>
              <a:t>getRequestDispatcher</a:t>
            </a:r>
            <a:r>
              <a:rPr lang="en-US" altLang="zh-TW" i="1" dirty="0"/>
              <a:t>()</a:t>
            </a:r>
            <a:r>
              <a:rPr lang="en-US" altLang="zh-TW" b="0" dirty="0"/>
              <a:t> </a:t>
            </a:r>
            <a:r>
              <a:rPr lang="zh-TW" altLang="en-US" b="0" dirty="0"/>
              <a:t>方法：</a:t>
            </a:r>
          </a:p>
          <a:p>
            <a:pPr lvl="1"/>
            <a:r>
              <a:rPr lang="zh-TW" altLang="en-US" sz="2800" dirty="0"/>
              <a:t>目的都在取得 </a:t>
            </a:r>
            <a:r>
              <a:rPr lang="en-US" altLang="zh-TW" sz="2800" dirty="0" err="1"/>
              <a:t>RequestDispatcher</a:t>
            </a:r>
            <a:r>
              <a:rPr lang="en-US" altLang="zh-TW" sz="2800" dirty="0"/>
              <a:t> </a:t>
            </a:r>
            <a:r>
              <a:rPr lang="zh-TW" altLang="en-US" sz="2800" dirty="0"/>
              <a:t>物件。</a:t>
            </a:r>
          </a:p>
          <a:p>
            <a:pPr lvl="2"/>
            <a:r>
              <a:rPr lang="en-US" altLang="zh-TW" b="1" i="1" dirty="0" err="1"/>
              <a:t>ServletRequest.getRequestDispatch</a:t>
            </a:r>
            <a:r>
              <a:rPr lang="en-US" altLang="zh-TW" b="1" i="1" dirty="0"/>
              <a:t>(path) </a:t>
            </a:r>
            <a:r>
              <a:rPr lang="zh-TW" altLang="en-US" dirty="0"/>
              <a:t>中的 </a:t>
            </a:r>
            <a:r>
              <a:rPr lang="en-US" altLang="zh-TW" b="1" i="1" dirty="0"/>
              <a:t>path</a:t>
            </a:r>
            <a:r>
              <a:rPr lang="en-US" altLang="zh-TW" dirty="0"/>
              <a:t> </a:t>
            </a:r>
            <a:r>
              <a:rPr lang="zh-TW" altLang="en-US" dirty="0"/>
              <a:t>參數是以“</a:t>
            </a:r>
            <a:r>
              <a:rPr lang="en-US" altLang="zh-TW" dirty="0">
                <a:solidFill>
                  <a:srgbClr val="FF0000"/>
                </a:solidFill>
              </a:rPr>
              <a:t>../</a:t>
            </a:r>
            <a:r>
              <a:rPr lang="en-US" altLang="zh-TW" dirty="0"/>
              <a:t>” </a:t>
            </a:r>
            <a:r>
              <a:rPr lang="zh-TW" altLang="en-US" dirty="0"/>
              <a:t>開頭的路徑，例如：</a:t>
            </a:r>
            <a:r>
              <a:rPr lang="en-US" altLang="zh-TW" b="1" i="1" dirty="0" err="1"/>
              <a:t>request.getRequestDispatcher</a:t>
            </a:r>
            <a:r>
              <a:rPr lang="en-US" altLang="zh-TW" b="1" i="1" dirty="0"/>
              <a:t>(“</a:t>
            </a:r>
            <a:r>
              <a:rPr lang="en-US" altLang="zh-TW" b="1" i="1" dirty="0">
                <a:solidFill>
                  <a:srgbClr val="0000CC"/>
                </a:solidFill>
              </a:rPr>
              <a:t>../</a:t>
            </a:r>
            <a:r>
              <a:rPr lang="en-US" altLang="zh-TW" b="1" i="1" dirty="0">
                <a:solidFill>
                  <a:srgbClr val="FF0000"/>
                </a:solidFill>
              </a:rPr>
              <a:t>XXX</a:t>
            </a:r>
            <a:r>
              <a:rPr lang="en-US" altLang="zh-TW" b="1" i="1" dirty="0"/>
              <a:t>”)</a:t>
            </a:r>
          </a:p>
          <a:p>
            <a:pPr lvl="2"/>
            <a:r>
              <a:rPr lang="en-US" altLang="zh-TW" b="1" i="1" dirty="0" err="1"/>
              <a:t>ServletContext.getRequestDispatch</a:t>
            </a:r>
            <a:r>
              <a:rPr lang="en-US" altLang="zh-TW" b="1" i="1" dirty="0"/>
              <a:t>(path) </a:t>
            </a:r>
            <a:r>
              <a:rPr lang="zh-TW" altLang="en-US" dirty="0"/>
              <a:t>中的 </a:t>
            </a:r>
            <a:r>
              <a:rPr lang="en-US" altLang="zh-TW" b="1" i="1" dirty="0"/>
              <a:t>path</a:t>
            </a:r>
            <a:r>
              <a:rPr lang="en-US" altLang="zh-TW" dirty="0"/>
              <a:t> </a:t>
            </a:r>
            <a:r>
              <a:rPr lang="zh-TW" altLang="en-US" dirty="0"/>
              <a:t>參數是以”</a:t>
            </a:r>
            <a:r>
              <a:rPr lang="en-US" altLang="zh-TW" dirty="0">
                <a:solidFill>
                  <a:srgbClr val="FF0000"/>
                </a:solidFill>
              </a:rPr>
              <a:t>/</a:t>
            </a:r>
            <a:r>
              <a:rPr lang="en-US" altLang="zh-TW" dirty="0"/>
              <a:t>” </a:t>
            </a:r>
            <a:r>
              <a:rPr lang="zh-TW" altLang="en-US" dirty="0"/>
              <a:t>開頭的路徑，例如</a:t>
            </a:r>
            <a:r>
              <a:rPr lang="zh-TW" altLang="en-US" dirty="0" smtClean="0"/>
              <a:t>：</a:t>
            </a:r>
            <a:r>
              <a:rPr lang="en-US" altLang="zh-TW" b="1" i="1" dirty="0" err="1" smtClean="0"/>
              <a:t>context.getRequestDispatcher</a:t>
            </a:r>
            <a:r>
              <a:rPr lang="en-US" altLang="zh-TW" b="1" i="1" dirty="0"/>
              <a:t>(“</a:t>
            </a:r>
            <a:r>
              <a:rPr lang="en-US" altLang="zh-TW" b="1" i="1" dirty="0">
                <a:solidFill>
                  <a:srgbClr val="FF0000"/>
                </a:solidFill>
              </a:rPr>
              <a:t>/XXX</a:t>
            </a:r>
            <a:r>
              <a:rPr lang="en-US" altLang="zh-TW" b="1" i="1" dirty="0"/>
              <a:t>”) </a:t>
            </a:r>
            <a:r>
              <a:rPr lang="zh-TW" altLang="en-US" b="1" i="1" dirty="0"/>
              <a:t>。</a:t>
            </a:r>
          </a:p>
        </p:txBody>
      </p:sp>
    </p:spTree>
    <p:extLst>
      <p:ext uri="{BB962C8B-B14F-4D97-AF65-F5344CB8AC3E}">
        <p14:creationId xmlns="" xmlns:p14="http://schemas.microsoft.com/office/powerpoint/2010/main" val="128207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>
            <a:extLst>
              <a:ext uri="{FF2B5EF4-FFF2-40B4-BE49-F238E27FC236}">
                <a16:creationId xmlns="" xmlns:a16="http://schemas.microsoft.com/office/drawing/2014/main" id="{A90078AA-2686-0F40-AB07-2446A4F7C7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5650" y="609600"/>
            <a:ext cx="8159750" cy="1143000"/>
          </a:xfrm>
        </p:spPr>
        <p:txBody>
          <a:bodyPr/>
          <a:lstStyle/>
          <a:p>
            <a:r>
              <a:rPr lang="zh-TW" altLang="en-US" sz="2800" dirty="0" smtClean="0"/>
              <a:t>一</a:t>
            </a:r>
            <a:r>
              <a:rPr lang="zh-TW" altLang="zh-TW" sz="2800" dirty="0" smtClean="0"/>
              <a:t>、</a:t>
            </a:r>
            <a:r>
              <a:rPr lang="zh-TW" altLang="zh-TW" sz="2800" dirty="0"/>
              <a:t>協調</a:t>
            </a:r>
            <a:r>
              <a:rPr lang="zh-TW" altLang="en-US" sz="2800" dirty="0"/>
              <a:t> </a:t>
            </a:r>
            <a:r>
              <a:rPr lang="en-US" altLang="zh-TW" sz="2800" b="1" dirty="0">
                <a:latin typeface="Verdana" panose="020B0604030504040204" pitchFamily="34" charset="0"/>
              </a:rPr>
              <a:t>servlet</a:t>
            </a:r>
            <a:r>
              <a:rPr lang="en-US" altLang="zh-TW" sz="2800" dirty="0"/>
              <a:t> </a:t>
            </a:r>
            <a:r>
              <a:rPr lang="zh-TW" altLang="en-US" sz="2800" dirty="0"/>
              <a:t>行程 </a:t>
            </a:r>
            <a:r>
              <a:rPr lang="en-US" altLang="zh-TW" sz="2800" dirty="0"/>
              <a:t>- </a:t>
            </a:r>
            <a:r>
              <a:rPr lang="en-US" altLang="zh-TW" sz="2800" b="1" dirty="0" err="1">
                <a:latin typeface="Verdana" panose="020B0604030504040204" pitchFamily="34" charset="0"/>
              </a:rPr>
              <a:t>RequestDispatch</a:t>
            </a:r>
            <a:endParaRPr lang="en-US" altLang="zh-TW" sz="2800" b="1" dirty="0">
              <a:latin typeface="Verdana" panose="020B0604030504040204" pitchFamily="34" charset="0"/>
            </a:endParaRPr>
          </a:p>
        </p:txBody>
      </p:sp>
      <p:sp>
        <p:nvSpPr>
          <p:cNvPr id="200707" name="Rectangle 3">
            <a:extLst>
              <a:ext uri="{FF2B5EF4-FFF2-40B4-BE49-F238E27FC236}">
                <a16:creationId xmlns="" xmlns:a16="http://schemas.microsoft.com/office/drawing/2014/main" id="{7F04AE2F-C446-9144-BEBB-80739A6480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773238"/>
            <a:ext cx="7772400" cy="432276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TW" i="1" dirty="0"/>
              <a:t>forward()</a:t>
            </a:r>
            <a:r>
              <a:rPr lang="en-US" altLang="zh-TW" b="0" dirty="0"/>
              <a:t> </a:t>
            </a:r>
            <a:r>
              <a:rPr lang="zh-TW" altLang="en-US" b="0" dirty="0"/>
              <a:t>與 </a:t>
            </a:r>
            <a:r>
              <a:rPr lang="en-US" altLang="zh-TW" i="1" dirty="0"/>
              <a:t>include()</a:t>
            </a:r>
            <a:r>
              <a:rPr lang="en-US" altLang="zh-TW" b="0" dirty="0"/>
              <a:t> </a:t>
            </a:r>
            <a:r>
              <a:rPr lang="zh-TW" altLang="en-US" b="0" dirty="0"/>
              <a:t>方法：</a:t>
            </a:r>
          </a:p>
          <a:p>
            <a:pPr lvl="1">
              <a:lnSpc>
                <a:spcPct val="90000"/>
              </a:lnSpc>
            </a:pPr>
            <a:r>
              <a:rPr lang="zh-TW" altLang="en-US" sz="2200" dirty="0"/>
              <a:t>她們是</a:t>
            </a:r>
            <a:r>
              <a:rPr lang="zh-TW" altLang="en-US" sz="2200" b="1" i="1" dirty="0"/>
              <a:t> </a:t>
            </a:r>
            <a:r>
              <a:rPr lang="en-US" altLang="zh-TW" sz="2200" b="1" i="1" dirty="0" err="1"/>
              <a:t>RequestDispatcher</a:t>
            </a:r>
            <a:r>
              <a:rPr lang="en-US" altLang="zh-TW" sz="2200" dirty="0"/>
              <a:t> </a:t>
            </a:r>
            <a:r>
              <a:rPr lang="zh-TW" altLang="en-US" sz="2200" dirty="0"/>
              <a:t>介面所提供的方法。</a:t>
            </a:r>
          </a:p>
          <a:p>
            <a:pPr lvl="1">
              <a:lnSpc>
                <a:spcPct val="90000"/>
              </a:lnSpc>
            </a:pPr>
            <a:r>
              <a:rPr lang="en-US" altLang="zh-TW" sz="2200" b="1" i="1" dirty="0"/>
              <a:t>forward()</a:t>
            </a:r>
            <a:r>
              <a:rPr lang="en-US" altLang="zh-TW" sz="2200" dirty="0"/>
              <a:t> </a:t>
            </a:r>
            <a:r>
              <a:rPr lang="zh-TW" altLang="en-US" sz="2200" dirty="0"/>
              <a:t>簡單的說就是將未完成的工作交給另一個 </a:t>
            </a:r>
            <a:r>
              <a:rPr lang="en-US" altLang="zh-TW" sz="2200" b="1" i="1" dirty="0"/>
              <a:t>servlet</a:t>
            </a:r>
            <a:r>
              <a:rPr lang="en-US" altLang="zh-TW" sz="2200" dirty="0"/>
              <a:t> </a:t>
            </a:r>
            <a:r>
              <a:rPr lang="zh-TW" altLang="en-US" sz="2200" dirty="0"/>
              <a:t>來繼續執行，而該 </a:t>
            </a:r>
            <a:r>
              <a:rPr lang="en-US" altLang="zh-TW" sz="2200" b="1" i="1" dirty="0"/>
              <a:t>servlet</a:t>
            </a:r>
            <a:r>
              <a:rPr lang="en-US" altLang="zh-TW" sz="2200" dirty="0"/>
              <a:t> </a:t>
            </a:r>
            <a:r>
              <a:rPr lang="zh-TW" altLang="en-US" sz="2200" dirty="0"/>
              <a:t>將可以繼續維護原始 </a:t>
            </a:r>
            <a:r>
              <a:rPr lang="en-US" altLang="zh-TW" sz="2200" b="1" i="1" dirty="0"/>
              <a:t>servlet</a:t>
            </a:r>
            <a:r>
              <a:rPr lang="en-US" altLang="zh-TW" sz="2200" dirty="0"/>
              <a:t> </a:t>
            </a:r>
            <a:r>
              <a:rPr lang="zh-TW" altLang="en-US" sz="2200" dirty="0"/>
              <a:t>所屬的 </a:t>
            </a:r>
            <a:r>
              <a:rPr lang="en-US" altLang="zh-TW" sz="2200" b="1" i="1" dirty="0"/>
              <a:t>request</a:t>
            </a:r>
            <a:r>
              <a:rPr lang="en-US" altLang="zh-TW" sz="2200" dirty="0"/>
              <a:t> </a:t>
            </a:r>
            <a:r>
              <a:rPr lang="zh-TW" altLang="en-US" sz="2200" dirty="0"/>
              <a:t>與 </a:t>
            </a:r>
            <a:r>
              <a:rPr lang="en-US" altLang="zh-TW" sz="2200" b="1" i="1" dirty="0"/>
              <a:t>response</a:t>
            </a:r>
            <a:r>
              <a:rPr lang="en-US" altLang="zh-TW" sz="2200" dirty="0"/>
              <a:t> </a:t>
            </a:r>
            <a:r>
              <a:rPr lang="zh-TW" altLang="en-US" sz="2200" dirty="0"/>
              <a:t>物件。</a:t>
            </a:r>
            <a:r>
              <a:rPr kumimoji="0" lang="zh-TW" altLang="en-US" sz="2200" dirty="0"/>
              <a:t>但最後主導權會是在被 </a:t>
            </a:r>
            <a:r>
              <a:rPr kumimoji="0" lang="en-US" altLang="zh-TW" sz="2200" b="1" i="1" dirty="0"/>
              <a:t>forward</a:t>
            </a:r>
            <a:r>
              <a:rPr kumimoji="0" lang="en-US" altLang="zh-TW" sz="2200" dirty="0"/>
              <a:t> </a:t>
            </a:r>
            <a:r>
              <a:rPr kumimoji="0" lang="zh-TW" altLang="en-US" sz="2200" dirty="0"/>
              <a:t>的 </a:t>
            </a:r>
            <a:r>
              <a:rPr kumimoji="0" lang="en-US" altLang="zh-TW" sz="2200" b="1" i="1" dirty="0"/>
              <a:t>servlet</a:t>
            </a:r>
            <a:r>
              <a:rPr kumimoji="0" lang="zh-TW" altLang="en-US" sz="2200" dirty="0"/>
              <a:t>。</a:t>
            </a:r>
            <a:endParaRPr lang="zh-TW" altLang="en-US" sz="2200" dirty="0"/>
          </a:p>
          <a:p>
            <a:pPr lvl="2">
              <a:lnSpc>
                <a:spcPct val="90000"/>
              </a:lnSpc>
            </a:pPr>
            <a:r>
              <a:rPr kumimoji="0" lang="zh-TW" altLang="en-US" sz="2200" dirty="0"/>
              <a:t>當 </a:t>
            </a:r>
            <a:r>
              <a:rPr kumimoji="0" lang="en-US" altLang="zh-TW" sz="2200" b="1" i="1" dirty="0"/>
              <a:t>servlet</a:t>
            </a:r>
            <a:r>
              <a:rPr kumimoji="0" lang="en-US" altLang="zh-TW" sz="2200" dirty="0"/>
              <a:t> </a:t>
            </a:r>
            <a:r>
              <a:rPr kumimoji="0" lang="zh-TW" altLang="en-US" sz="2200" dirty="0"/>
              <a:t>欲呼叫 </a:t>
            </a:r>
            <a:r>
              <a:rPr kumimoji="0" lang="en-US" altLang="zh-TW" sz="2200" b="1" i="1" dirty="0"/>
              <a:t>forward()</a:t>
            </a:r>
            <a:r>
              <a:rPr kumimoji="0" lang="en-US" altLang="zh-TW" sz="2200" dirty="0"/>
              <a:t> </a:t>
            </a:r>
            <a:r>
              <a:rPr kumimoji="0" lang="zh-TW" altLang="en-US" sz="2200" dirty="0"/>
              <a:t>方法前不能有 </a:t>
            </a:r>
            <a:r>
              <a:rPr kumimoji="0" lang="en-US" altLang="zh-TW" sz="2200" b="1" i="1" dirty="0"/>
              <a:t>response committed</a:t>
            </a:r>
            <a:r>
              <a:rPr kumimoji="0" lang="en-US" altLang="zh-TW" sz="2200" dirty="0"/>
              <a:t> </a:t>
            </a:r>
            <a:r>
              <a:rPr kumimoji="0" lang="zh-TW" altLang="en-US" sz="2200" dirty="0"/>
              <a:t>的動作。</a:t>
            </a:r>
          </a:p>
          <a:p>
            <a:pPr lvl="1">
              <a:lnSpc>
                <a:spcPct val="90000"/>
              </a:lnSpc>
            </a:pPr>
            <a:r>
              <a:rPr kumimoji="0" lang="en-US" altLang="zh-TW" sz="2200" b="1" i="1" dirty="0"/>
              <a:t>include()</a:t>
            </a:r>
            <a:r>
              <a:rPr kumimoji="0" lang="en-US" altLang="zh-TW" sz="2200" dirty="0"/>
              <a:t> </a:t>
            </a:r>
            <a:r>
              <a:rPr kumimoji="0" lang="zh-TW" altLang="en-US" sz="2200" dirty="0"/>
              <a:t>顧名思義就是加入包含之意，目的就是 </a:t>
            </a:r>
            <a:r>
              <a:rPr kumimoji="0" lang="en-US" altLang="zh-TW" sz="2200" b="1" i="1" dirty="0"/>
              <a:t>servlet</a:t>
            </a:r>
            <a:r>
              <a:rPr kumimoji="0" lang="en-US" altLang="zh-TW" sz="2200" dirty="0"/>
              <a:t> </a:t>
            </a:r>
            <a:r>
              <a:rPr kumimoji="0" lang="zh-TW" altLang="en-US" sz="2200" dirty="0"/>
              <a:t>在執行的過程中可以利用 </a:t>
            </a:r>
            <a:r>
              <a:rPr kumimoji="0" lang="en-US" altLang="zh-TW" sz="2200" b="1" i="1" dirty="0"/>
              <a:t>include()</a:t>
            </a:r>
            <a:r>
              <a:rPr kumimoji="0" lang="en-US" altLang="zh-TW" sz="2200" dirty="0"/>
              <a:t> </a:t>
            </a:r>
            <a:r>
              <a:rPr kumimoji="0" lang="zh-TW" altLang="en-US" sz="2200" dirty="0"/>
              <a:t>方法加入其他的 </a:t>
            </a:r>
            <a:r>
              <a:rPr kumimoji="0" lang="en-US" altLang="zh-TW" sz="2200" b="1" i="1" dirty="0"/>
              <a:t>servlet</a:t>
            </a:r>
            <a:r>
              <a:rPr kumimoji="0" lang="en-US" altLang="zh-TW" sz="2200" dirty="0"/>
              <a:t> </a:t>
            </a:r>
            <a:r>
              <a:rPr kumimoji="0" lang="zh-TW" altLang="en-US" sz="2200" dirty="0"/>
              <a:t>一同工作，最後主導權則仍然還是在原來的 </a:t>
            </a:r>
            <a:r>
              <a:rPr kumimoji="0" lang="en-US" altLang="zh-TW" sz="2200" b="1" i="1" dirty="0"/>
              <a:t>servlet</a:t>
            </a:r>
            <a:r>
              <a:rPr kumimoji="0" lang="zh-TW" altLang="en-US" sz="2200" dirty="0"/>
              <a:t>。</a:t>
            </a:r>
          </a:p>
        </p:txBody>
      </p:sp>
    </p:spTree>
    <p:extLst>
      <p:ext uri="{BB962C8B-B14F-4D97-AF65-F5344CB8AC3E}">
        <p14:creationId xmlns="" xmlns:p14="http://schemas.microsoft.com/office/powerpoint/2010/main" val="217791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1" name="Rectangle 3">
            <a:extLst>
              <a:ext uri="{FF2B5EF4-FFF2-40B4-BE49-F238E27FC236}">
                <a16:creationId xmlns="" xmlns:a16="http://schemas.microsoft.com/office/drawing/2014/main" id="{67043346-32D7-9145-985A-D476306815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1773238"/>
            <a:ext cx="7920038" cy="4114800"/>
          </a:xfrm>
        </p:spPr>
        <p:txBody>
          <a:bodyPr/>
          <a:lstStyle/>
          <a:p>
            <a:pPr marL="0" indent="0"/>
            <a:r>
              <a:rPr lang="en-US" altLang="zh-TW" sz="2400" i="1" dirty="0"/>
              <a:t>forward() </a:t>
            </a:r>
            <a:r>
              <a:rPr lang="en-US" altLang="zh-TW" sz="2400" i="1" dirty="0" err="1"/>
              <a:t>v.s</a:t>
            </a:r>
            <a:r>
              <a:rPr lang="en-US" altLang="zh-TW" sz="2400" i="1" dirty="0"/>
              <a:t>. </a:t>
            </a:r>
            <a:r>
              <a:rPr lang="en-US" altLang="zh-TW" sz="2400" i="1" dirty="0" err="1"/>
              <a:t>sendRedirect</a:t>
            </a:r>
            <a:r>
              <a:rPr lang="en-US" altLang="zh-TW" sz="2400" i="1" dirty="0"/>
              <a:t>()</a:t>
            </a:r>
          </a:p>
          <a:p>
            <a:pPr lvl="1"/>
            <a:r>
              <a:rPr lang="en-US" altLang="zh-TW" sz="2000" b="1" i="1" dirty="0"/>
              <a:t>forward()</a:t>
            </a:r>
            <a:r>
              <a:rPr lang="en-US" altLang="zh-TW" sz="2000" dirty="0"/>
              <a:t> </a:t>
            </a:r>
            <a:r>
              <a:rPr lang="en-US" altLang="zh-TW" sz="2000" dirty="0">
                <a:sym typeface="Wingdings" pitchFamily="2" charset="2"/>
              </a:rPr>
              <a:t> </a:t>
            </a:r>
            <a:r>
              <a:rPr lang="en-US" altLang="zh-TW" sz="2000" b="1" i="1" dirty="0" err="1"/>
              <a:t>RequestDispatch.forward</a:t>
            </a:r>
            <a:r>
              <a:rPr lang="en-US" altLang="zh-TW" sz="2000" b="1" i="1" dirty="0"/>
              <a:t>()</a:t>
            </a:r>
            <a:r>
              <a:rPr lang="en-US" altLang="zh-TW" sz="2000" dirty="0"/>
              <a:t> </a:t>
            </a:r>
            <a:r>
              <a:rPr lang="zh-TW" altLang="en-US" sz="2000" dirty="0"/>
              <a:t>是 </a:t>
            </a:r>
            <a:r>
              <a:rPr lang="en-US" altLang="zh-TW" sz="2000" b="1" i="1" dirty="0" err="1"/>
              <a:t>RequestDispatch</a:t>
            </a:r>
            <a:r>
              <a:rPr lang="en-US" altLang="zh-TW" sz="2000" dirty="0"/>
              <a:t> </a:t>
            </a:r>
            <a:r>
              <a:rPr lang="zh-TW" altLang="en-US" sz="2000" dirty="0"/>
              <a:t>下的方法。</a:t>
            </a:r>
          </a:p>
          <a:p>
            <a:pPr lvl="1"/>
            <a:r>
              <a:rPr lang="en-US" altLang="zh-TW" sz="2000" b="1" i="1" dirty="0" err="1"/>
              <a:t>sendRedirect</a:t>
            </a:r>
            <a:r>
              <a:rPr lang="en-US" altLang="zh-TW" sz="2000" b="1" i="1" dirty="0"/>
              <a:t>()</a:t>
            </a:r>
            <a:r>
              <a:rPr lang="en-US" altLang="zh-TW" sz="2000" dirty="0"/>
              <a:t> </a:t>
            </a:r>
            <a:r>
              <a:rPr lang="en-US" altLang="zh-TW" sz="2000" dirty="0">
                <a:sym typeface="Wingdings" pitchFamily="2" charset="2"/>
              </a:rPr>
              <a:t> </a:t>
            </a:r>
            <a:r>
              <a:rPr lang="en-US" altLang="zh-TW" sz="2000" b="1" i="1" dirty="0" err="1">
                <a:sym typeface="Wingdings" pitchFamily="2" charset="2"/>
              </a:rPr>
              <a:t>H</a:t>
            </a:r>
            <a:r>
              <a:rPr lang="en-US" altLang="zh-TW" sz="2000" b="1" i="1" dirty="0" err="1"/>
              <a:t>ttpServletResponse.sendRedirect</a:t>
            </a:r>
            <a:r>
              <a:rPr lang="en-US" altLang="zh-TW" sz="2000" b="1" i="1" dirty="0"/>
              <a:t>()</a:t>
            </a:r>
            <a:r>
              <a:rPr lang="en-US" altLang="zh-TW" sz="2000" dirty="0"/>
              <a:t> </a:t>
            </a:r>
            <a:r>
              <a:rPr lang="zh-TW" altLang="en-US" sz="2000"/>
              <a:t>是 </a:t>
            </a:r>
            <a:r>
              <a:rPr lang="en-US" altLang="zh-TW" sz="2000" b="1" i="1"/>
              <a:t>HttpServletResponse</a:t>
            </a:r>
            <a:r>
              <a:rPr lang="en-US" altLang="zh-TW" sz="2000" dirty="0"/>
              <a:t> </a:t>
            </a:r>
            <a:r>
              <a:rPr lang="zh-TW" altLang="en-US" sz="2000" dirty="0"/>
              <a:t>下的方法。</a:t>
            </a:r>
          </a:p>
          <a:p>
            <a:pPr lvl="1"/>
            <a:r>
              <a:rPr lang="zh-TW" altLang="en-US" sz="2000" dirty="0"/>
              <a:t>因為 </a:t>
            </a:r>
            <a:r>
              <a:rPr lang="en-US" altLang="zh-TW" sz="2000" b="1" i="1" dirty="0"/>
              <a:t>forward()</a:t>
            </a:r>
            <a:r>
              <a:rPr lang="en-US" altLang="zh-TW" sz="2000" dirty="0"/>
              <a:t> </a:t>
            </a:r>
            <a:r>
              <a:rPr lang="zh-TW" altLang="en-US" sz="2000" dirty="0"/>
              <a:t>是屬於 </a:t>
            </a:r>
            <a:r>
              <a:rPr lang="en-US" altLang="zh-TW" sz="2000" b="1" i="1" dirty="0"/>
              <a:t>Server-Side</a:t>
            </a:r>
            <a:r>
              <a:rPr lang="en-US" altLang="zh-TW" sz="2000" dirty="0"/>
              <a:t> </a:t>
            </a:r>
            <a:r>
              <a:rPr lang="zh-TW" altLang="en-US" sz="2000" dirty="0"/>
              <a:t>的機制所以 </a:t>
            </a:r>
            <a:r>
              <a:rPr lang="en-US" altLang="zh-TW" sz="2000" b="1" i="1" dirty="0"/>
              <a:t>servlet</a:t>
            </a:r>
            <a:r>
              <a:rPr lang="en-US" altLang="zh-TW" sz="2000" dirty="0"/>
              <a:t> </a:t>
            </a:r>
            <a:r>
              <a:rPr lang="zh-TW" altLang="en-US" sz="2000" dirty="0"/>
              <a:t>所屬的 </a:t>
            </a:r>
            <a:r>
              <a:rPr lang="en-US" altLang="zh-TW" sz="2000" b="1" i="1" dirty="0"/>
              <a:t>request</a:t>
            </a:r>
            <a:r>
              <a:rPr lang="en-US" altLang="zh-TW" sz="2000" dirty="0"/>
              <a:t> </a:t>
            </a:r>
            <a:r>
              <a:rPr lang="zh-TW" altLang="en-US" sz="2000" dirty="0"/>
              <a:t>與 </a:t>
            </a:r>
            <a:r>
              <a:rPr lang="en-US" altLang="zh-TW" sz="2000" b="1" i="1" dirty="0"/>
              <a:t>response</a:t>
            </a:r>
            <a:r>
              <a:rPr lang="en-US" altLang="zh-TW" sz="2000" dirty="0"/>
              <a:t> </a:t>
            </a:r>
            <a:r>
              <a:rPr lang="zh-TW" altLang="en-US" sz="2000" dirty="0"/>
              <a:t>可以繼續維護。</a:t>
            </a:r>
          </a:p>
          <a:p>
            <a:pPr lvl="1"/>
            <a:r>
              <a:rPr lang="zh-TW" altLang="en-US" sz="2000" dirty="0"/>
              <a:t>而 </a:t>
            </a:r>
            <a:r>
              <a:rPr lang="en-US" altLang="zh-TW" sz="2000" b="1" i="1" dirty="0" err="1"/>
              <a:t>sendRedirect</a:t>
            </a:r>
            <a:r>
              <a:rPr lang="en-US" altLang="zh-TW" sz="2000" dirty="0"/>
              <a:t> </a:t>
            </a:r>
            <a:r>
              <a:rPr lang="zh-TW" altLang="en-US" sz="2000" dirty="0"/>
              <a:t>在機制上是屬於 </a:t>
            </a:r>
            <a:r>
              <a:rPr lang="en-US" altLang="zh-TW" sz="2000" b="1" i="1" dirty="0"/>
              <a:t>client-side</a:t>
            </a:r>
            <a:r>
              <a:rPr lang="zh-TW" altLang="en-US" sz="2000" dirty="0"/>
              <a:t>，目的是將重導位置直接丟給 </a:t>
            </a:r>
            <a:r>
              <a:rPr lang="en-US" altLang="zh-TW" sz="2000" b="1" i="1" dirty="0"/>
              <a:t>browser</a:t>
            </a:r>
            <a:r>
              <a:rPr lang="en-US" altLang="zh-TW" sz="2000" dirty="0"/>
              <a:t> </a:t>
            </a:r>
            <a:r>
              <a:rPr lang="zh-TW" altLang="en-US" sz="2000" dirty="0"/>
              <a:t>所以無法繼續維護 </a:t>
            </a:r>
            <a:r>
              <a:rPr lang="en-US" altLang="zh-TW" sz="2000" b="1" i="1" dirty="0"/>
              <a:t>request</a:t>
            </a:r>
            <a:r>
              <a:rPr lang="en-US" altLang="zh-TW" sz="2000" dirty="0"/>
              <a:t> </a:t>
            </a:r>
            <a:r>
              <a:rPr lang="zh-TW" altLang="en-US" sz="2000" dirty="0"/>
              <a:t>與 </a:t>
            </a:r>
            <a:r>
              <a:rPr lang="en-US" altLang="zh-TW" sz="2000" b="1" i="1" dirty="0"/>
              <a:t>response</a:t>
            </a:r>
            <a:r>
              <a:rPr lang="zh-TW" altLang="en-US" sz="2000" dirty="0"/>
              <a:t>。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="" xmlns:a16="http://schemas.microsoft.com/office/drawing/2014/main" id="{4002671F-58DC-7145-96EB-E030F456B7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5650" y="609600"/>
            <a:ext cx="8159750" cy="1143000"/>
          </a:xfrm>
        </p:spPr>
        <p:txBody>
          <a:bodyPr/>
          <a:lstStyle/>
          <a:p>
            <a:r>
              <a:rPr lang="zh-TW" altLang="en-US" sz="2800" dirty="0"/>
              <a:t>四</a:t>
            </a:r>
            <a:r>
              <a:rPr lang="zh-TW" altLang="zh-TW" sz="2800" dirty="0"/>
              <a:t>、協調</a:t>
            </a:r>
            <a:r>
              <a:rPr lang="zh-TW" altLang="en-US" sz="2800" dirty="0"/>
              <a:t> </a:t>
            </a:r>
            <a:r>
              <a:rPr lang="en-US" altLang="zh-TW" sz="2800" b="1" dirty="0">
                <a:latin typeface="Verdana" panose="020B0604030504040204" pitchFamily="34" charset="0"/>
              </a:rPr>
              <a:t>servlet</a:t>
            </a:r>
            <a:r>
              <a:rPr lang="en-US" altLang="zh-TW" sz="2800" dirty="0"/>
              <a:t> </a:t>
            </a:r>
            <a:r>
              <a:rPr lang="zh-TW" altLang="en-US" sz="2800" dirty="0"/>
              <a:t>行程 </a:t>
            </a:r>
            <a:r>
              <a:rPr lang="en-US" altLang="zh-TW" sz="2800" dirty="0"/>
              <a:t>- </a:t>
            </a:r>
            <a:r>
              <a:rPr lang="en-US" altLang="zh-TW" sz="2800" b="1" dirty="0" err="1">
                <a:latin typeface="Verdana" panose="020B0604030504040204" pitchFamily="34" charset="0"/>
              </a:rPr>
              <a:t>RequestDispatch</a:t>
            </a:r>
            <a:endParaRPr lang="en-US" altLang="zh-TW" sz="2800" b="1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8051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>
            <a:extLst>
              <a:ext uri="{FF2B5EF4-FFF2-40B4-BE49-F238E27FC236}">
                <a16:creationId xmlns="" xmlns:a16="http://schemas.microsoft.com/office/drawing/2014/main" id="{90CC27D4-3B07-364F-A351-8005B2C0DA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Verdana" panose="020B0604030504040204" pitchFamily="34" charset="0"/>
              </a:rPr>
              <a:t>二</a:t>
            </a:r>
            <a:r>
              <a:rPr lang="zh-TW" altLang="zh-TW" dirty="0" smtClean="0">
                <a:latin typeface="Verdana" panose="020B0604030504040204" pitchFamily="34" charset="0"/>
              </a:rPr>
              <a:t>、</a:t>
            </a:r>
            <a:r>
              <a:rPr lang="en-US" altLang="zh-TW" b="1" dirty="0" err="1">
                <a:latin typeface="Verdana" panose="020B0604030504040204" pitchFamily="34" charset="0"/>
              </a:rPr>
              <a:t>ServletConfig</a:t>
            </a:r>
            <a:r>
              <a:rPr lang="en-US" altLang="zh-TW" b="1" dirty="0">
                <a:latin typeface="Verdana" panose="020B0604030504040204" pitchFamily="34" charset="0"/>
              </a:rPr>
              <a:t> </a:t>
            </a:r>
            <a:r>
              <a:rPr lang="zh-TW" altLang="en-US" b="1" dirty="0">
                <a:latin typeface="Verdana" panose="020B0604030504040204" pitchFamily="34" charset="0"/>
              </a:rPr>
              <a:t>介面</a:t>
            </a:r>
          </a:p>
        </p:txBody>
      </p:sp>
      <p:sp>
        <p:nvSpPr>
          <p:cNvPr id="188419" name="Rectangle 3">
            <a:extLst>
              <a:ext uri="{FF2B5EF4-FFF2-40B4-BE49-F238E27FC236}">
                <a16:creationId xmlns="" xmlns:a16="http://schemas.microsoft.com/office/drawing/2014/main" id="{914BF9C9-414A-2243-8075-26FACEDBC0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r>
              <a:rPr lang="en-US" altLang="zh-TW" sz="2800" i="1" dirty="0" err="1"/>
              <a:t>ServletConfig</a:t>
            </a:r>
            <a:r>
              <a:rPr lang="en-US" altLang="zh-TW" sz="2800" i="1" dirty="0"/>
              <a:t> interface</a:t>
            </a:r>
            <a:r>
              <a:rPr lang="en-US" altLang="zh-TW" sz="2800" b="0" dirty="0"/>
              <a:t> </a:t>
            </a:r>
            <a:r>
              <a:rPr lang="zh-TW" altLang="en-US" sz="2800" b="0" dirty="0"/>
              <a:t>是定義在</a:t>
            </a:r>
            <a:endParaRPr lang="en-US" altLang="zh-TW" sz="2800" b="0" dirty="0"/>
          </a:p>
          <a:p>
            <a:pPr marL="400050" lvl="1" indent="0"/>
            <a:r>
              <a:rPr lang="en-US" altLang="zh-TW" sz="2600" i="1" dirty="0" err="1"/>
              <a:t>javax.servlet</a:t>
            </a:r>
            <a:r>
              <a:rPr lang="en-US" altLang="zh-TW" sz="2600" i="1" dirty="0"/>
              <a:t> package</a:t>
            </a:r>
            <a:endParaRPr lang="zh-TW" altLang="en-US" sz="2600" b="0" dirty="0"/>
          </a:p>
          <a:p>
            <a:pPr lvl="2"/>
            <a:r>
              <a:rPr lang="en-US" altLang="zh-TW" b="1" i="1" dirty="0"/>
              <a:t>servlet container</a:t>
            </a:r>
            <a:r>
              <a:rPr lang="en-US" altLang="zh-TW" dirty="0"/>
              <a:t> </a:t>
            </a:r>
            <a:r>
              <a:rPr lang="zh-TW" altLang="en-US" dirty="0"/>
              <a:t>會呼叫 </a:t>
            </a:r>
            <a:r>
              <a:rPr lang="en-US" altLang="zh-TW" b="1" i="1" dirty="0" err="1"/>
              <a:t>init</a:t>
            </a:r>
            <a:r>
              <a:rPr lang="en-US" altLang="zh-TW" b="1" i="1" dirty="0"/>
              <a:t>(</a:t>
            </a:r>
            <a:r>
              <a:rPr lang="en-US" altLang="zh-TW" b="1" i="1" dirty="0" err="1"/>
              <a:t>ServletConfig</a:t>
            </a:r>
            <a:r>
              <a:rPr lang="en-US" altLang="zh-TW" b="1" i="1" dirty="0"/>
              <a:t> config)</a:t>
            </a:r>
            <a:r>
              <a:rPr lang="en-US" altLang="zh-TW" dirty="0"/>
              <a:t> </a:t>
            </a:r>
            <a:r>
              <a:rPr lang="zh-TW" altLang="en-US" dirty="0"/>
              <a:t>並將組態 </a:t>
            </a:r>
            <a:r>
              <a:rPr lang="en-US" altLang="zh-TW" b="1" i="1" dirty="0"/>
              <a:t>config</a:t>
            </a:r>
            <a:r>
              <a:rPr lang="en-US" altLang="zh-TW" dirty="0"/>
              <a:t> </a:t>
            </a:r>
            <a:r>
              <a:rPr lang="zh-TW" altLang="en-US" dirty="0"/>
              <a:t>傳遞給 </a:t>
            </a:r>
            <a:r>
              <a:rPr lang="en-US" altLang="zh-TW" b="1" i="1" dirty="0" err="1"/>
              <a:t>GenericServlet</a:t>
            </a:r>
            <a:r>
              <a:rPr lang="zh-TW" altLang="en-US" dirty="0"/>
              <a:t>，接下來讓我們進一步來了解 </a:t>
            </a:r>
            <a:r>
              <a:rPr lang="en-US" altLang="zh-TW" b="1" i="1" dirty="0" err="1"/>
              <a:t>ServletConfig</a:t>
            </a:r>
            <a:r>
              <a:rPr lang="en-US" altLang="zh-TW" dirty="0"/>
              <a:t> </a:t>
            </a:r>
            <a:r>
              <a:rPr lang="zh-TW" altLang="en-US" dirty="0"/>
              <a:t>提供了哪些實用的方法。</a:t>
            </a:r>
          </a:p>
          <a:p>
            <a:pPr lvl="2"/>
            <a:r>
              <a:rPr lang="zh-TW" altLang="en-US" dirty="0"/>
              <a:t>利用 </a:t>
            </a:r>
            <a:r>
              <a:rPr lang="en-US" altLang="zh-TW" b="1" i="1" dirty="0" err="1"/>
              <a:t>ServletConfig</a:t>
            </a:r>
            <a:r>
              <a:rPr lang="en-US" altLang="zh-TW" dirty="0"/>
              <a:t> </a:t>
            </a:r>
            <a:r>
              <a:rPr lang="zh-TW" altLang="en-US" dirty="0"/>
              <a:t>所提供的方法來取得初始參數值。</a:t>
            </a:r>
          </a:p>
          <a:p>
            <a:pPr marL="0" indent="0"/>
            <a:endParaRPr lang="en-US" altLang="zh-TW" b="0" dirty="0"/>
          </a:p>
        </p:txBody>
      </p:sp>
    </p:spTree>
    <p:extLst>
      <p:ext uri="{BB962C8B-B14F-4D97-AF65-F5344CB8AC3E}">
        <p14:creationId xmlns="" xmlns:p14="http://schemas.microsoft.com/office/powerpoint/2010/main" val="53515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2">
            <a:extLst>
              <a:ext uri="{FF2B5EF4-FFF2-40B4-BE49-F238E27FC236}">
                <a16:creationId xmlns="" xmlns:a16="http://schemas.microsoft.com/office/drawing/2014/main" id="{56A8FBE9-D25F-3A43-A4D0-4034EA2A89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Verdana" panose="020B0604030504040204" pitchFamily="34" charset="0"/>
              </a:rPr>
              <a:t>二</a:t>
            </a:r>
            <a:r>
              <a:rPr lang="zh-TW" altLang="zh-TW" dirty="0" smtClean="0">
                <a:latin typeface="Verdana" panose="020B0604030504040204" pitchFamily="34" charset="0"/>
              </a:rPr>
              <a:t>、</a:t>
            </a:r>
            <a:r>
              <a:rPr lang="en-US" altLang="zh-TW" b="1" dirty="0" err="1">
                <a:latin typeface="Verdana" panose="020B0604030504040204" pitchFamily="34" charset="0"/>
              </a:rPr>
              <a:t>ServletConfig</a:t>
            </a:r>
            <a:r>
              <a:rPr lang="en-US" altLang="zh-TW" b="1" dirty="0">
                <a:latin typeface="Verdana" panose="020B0604030504040204" pitchFamily="34" charset="0"/>
              </a:rPr>
              <a:t> </a:t>
            </a:r>
            <a:r>
              <a:rPr lang="zh-TW" altLang="en-US" b="1" dirty="0">
                <a:latin typeface="Verdana" panose="020B0604030504040204" pitchFamily="34" charset="0"/>
              </a:rPr>
              <a:t>介面</a:t>
            </a:r>
          </a:p>
        </p:txBody>
      </p:sp>
      <p:sp>
        <p:nvSpPr>
          <p:cNvPr id="189443" name="Rectangle 3">
            <a:extLst>
              <a:ext uri="{FF2B5EF4-FFF2-40B4-BE49-F238E27FC236}">
                <a16:creationId xmlns="" xmlns:a16="http://schemas.microsoft.com/office/drawing/2014/main" id="{FC15B421-66A3-BB4A-A708-DB1ECAD1AD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511175"/>
          </a:xfrm>
        </p:spPr>
        <p:txBody>
          <a:bodyPr/>
          <a:lstStyle/>
          <a:p>
            <a:pPr marL="0" indent="0">
              <a:lnSpc>
                <a:spcPct val="90000"/>
              </a:lnSpc>
            </a:pPr>
            <a:r>
              <a:rPr lang="en-US" altLang="zh-TW" sz="2800" i="1" dirty="0" err="1"/>
              <a:t>ServletConfig</a:t>
            </a:r>
            <a:r>
              <a:rPr lang="en-US" altLang="zh-TW" sz="2800" dirty="0"/>
              <a:t> </a:t>
            </a:r>
            <a:r>
              <a:rPr lang="zh-TW" altLang="en-US" sz="2800" b="0" dirty="0"/>
              <a:t>介面所提供的 </a:t>
            </a:r>
            <a:r>
              <a:rPr lang="en-US" altLang="zh-TW" sz="2800" i="1" dirty="0"/>
              <a:t>4</a:t>
            </a:r>
            <a:r>
              <a:rPr lang="en-US" altLang="zh-TW" sz="2800" b="0" dirty="0"/>
              <a:t> </a:t>
            </a:r>
            <a:r>
              <a:rPr lang="zh-TW" altLang="en-US" sz="2800" b="0" dirty="0"/>
              <a:t>個方法：</a:t>
            </a:r>
          </a:p>
        </p:txBody>
      </p:sp>
      <p:graphicFrame>
        <p:nvGraphicFramePr>
          <p:cNvPr id="189502" name="Group 62">
            <a:extLst>
              <a:ext uri="{FF2B5EF4-FFF2-40B4-BE49-F238E27FC236}">
                <a16:creationId xmlns="" xmlns:a16="http://schemas.microsoft.com/office/drawing/2014/main" id="{AEB929F3-60F3-354E-BA01-47FE12193EDE}"/>
              </a:ext>
            </a:extLst>
          </p:cNvPr>
          <p:cNvGraphicFramePr>
            <a:graphicFrameLocks noGrp="1"/>
          </p:cNvGraphicFramePr>
          <p:nvPr/>
        </p:nvGraphicFramePr>
        <p:xfrm>
          <a:off x="827088" y="2565400"/>
          <a:ext cx="7921625" cy="2208214"/>
        </p:xfrm>
        <a:graphic>
          <a:graphicData uri="http://schemas.openxmlformats.org/drawingml/2006/table">
            <a:tbl>
              <a:tblPr/>
              <a:tblGrid>
                <a:gridCol w="4824412">
                  <a:extLst>
                    <a:ext uri="{9D8B030D-6E8A-4147-A177-3AD203B41FA5}">
                      <a16:colId xmlns="" xmlns:a16="http://schemas.microsoft.com/office/drawing/2014/main" val="1942165585"/>
                    </a:ext>
                  </a:extLst>
                </a:gridCol>
                <a:gridCol w="3097213">
                  <a:extLst>
                    <a:ext uri="{9D8B030D-6E8A-4147-A177-3AD203B41FA5}">
                      <a16:colId xmlns="" xmlns:a16="http://schemas.microsoft.com/office/drawing/2014/main" val="4207372418"/>
                    </a:ext>
                  </a:extLst>
                </a:gridCol>
              </a:tblGrid>
              <a:tr h="4556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方法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描述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C0C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190010043"/>
                  </a:ext>
                </a:extLst>
              </a:tr>
              <a:tr h="4079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String getInitParameter(String name)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取得參數 </a:t>
                      </a: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name</a:t>
                      </a: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zh-TW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的內容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556452667"/>
                  </a:ext>
                </a:extLst>
              </a:tr>
              <a:tr h="4556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Enumeration getinitParameterNames()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取得所有參數名稱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3437481"/>
                  </a:ext>
                </a:extLst>
              </a:tr>
              <a:tr h="4556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ServletContext getServletContext()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抓得 </a:t>
                      </a: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ServletContext</a:t>
                      </a: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zh-TW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物件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928880658"/>
                  </a:ext>
                </a:extLst>
              </a:tr>
              <a:tr h="431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String getServletName()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取得 </a:t>
                      </a:r>
                      <a:r>
                        <a:rPr kumimoji="1" lang="en-US" altLang="zh-TW" sz="1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Servlet</a:t>
                      </a: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</a:t>
                      </a:r>
                      <a:r>
                        <a:rPr kumimoji="1" lang="zh-TW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的名稱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67101449"/>
                  </a:ext>
                </a:extLst>
              </a:tr>
            </a:tbl>
          </a:graphicData>
        </a:graphic>
      </p:graphicFrame>
      <p:sp>
        <p:nvSpPr>
          <p:cNvPr id="189503" name="Rectangle 63">
            <a:extLst>
              <a:ext uri="{FF2B5EF4-FFF2-40B4-BE49-F238E27FC236}">
                <a16:creationId xmlns="" xmlns:a16="http://schemas.microsoft.com/office/drawing/2014/main" id="{E13E646B-9C15-CF43-AE63-E77D455C4F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5013325"/>
            <a:ext cx="7772400" cy="792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Font typeface="Wingdings" pitchFamily="2" charset="2"/>
              <a:defRPr kumimoji="1" sz="2800" b="1">
                <a:solidFill>
                  <a:schemeClr val="tx1"/>
                </a:solidFill>
                <a:latin typeface="Verdana" panose="020B0604030504040204" pitchFamily="34" charset="0"/>
                <a:ea typeface="書法家粗黑體" pitchFamily="49" charset="-120"/>
              </a:defRPr>
            </a:lvl1pPr>
            <a:lvl2pPr marL="1042988" indent="-285750">
              <a:spcBef>
                <a:spcPct val="50000"/>
              </a:spcBef>
              <a:buFont typeface="Times New Roman" panose="02020603050405020304" pitchFamily="18" charset="0"/>
              <a:buChar char="–"/>
              <a:defRPr kumimoji="1" sz="2400">
                <a:solidFill>
                  <a:schemeClr val="tx1"/>
                </a:solidFill>
                <a:latin typeface="Verdana" panose="020B0604030504040204" pitchFamily="34" charset="0"/>
                <a:ea typeface="書法家粗黑體" pitchFamily="49" charset="-120"/>
              </a:defRPr>
            </a:lvl2pPr>
            <a:lvl3pPr marL="1462088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Verdana" panose="020B0604030504040204" pitchFamily="34" charset="0"/>
                <a:ea typeface="書法家粗黑體" pitchFamily="49" charset="-120"/>
              </a:defRPr>
            </a:lvl3pPr>
            <a:lvl4pPr marL="1881188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Verdana" panose="020B0604030504040204" pitchFamily="34" charset="0"/>
                <a:ea typeface="書法家粗黑體" pitchFamily="49" charset="-120"/>
              </a:defRPr>
            </a:lvl4pPr>
            <a:lvl5pPr marL="2300288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Verdana" panose="020B0604030504040204" pitchFamily="34" charset="0"/>
                <a:ea typeface="書法家粗黑體" pitchFamily="49" charset="-120"/>
              </a:defRPr>
            </a:lvl5pPr>
            <a:lvl6pPr marL="2757488" indent="-22860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Verdana" panose="020B0604030504040204" pitchFamily="34" charset="0"/>
                <a:ea typeface="書法家粗黑體" pitchFamily="49" charset="-120"/>
              </a:defRPr>
            </a:lvl6pPr>
            <a:lvl7pPr marL="3214688" indent="-22860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Verdana" panose="020B0604030504040204" pitchFamily="34" charset="0"/>
                <a:ea typeface="書法家粗黑體" pitchFamily="49" charset="-120"/>
              </a:defRPr>
            </a:lvl7pPr>
            <a:lvl8pPr marL="3671888" indent="-22860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Verdana" panose="020B0604030504040204" pitchFamily="34" charset="0"/>
                <a:ea typeface="書法家粗黑體" pitchFamily="49" charset="-120"/>
              </a:defRPr>
            </a:lvl8pPr>
            <a:lvl9pPr marL="4129088" indent="-22860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Verdana" panose="020B0604030504040204" pitchFamily="34" charset="0"/>
                <a:ea typeface="書法家粗黑體" pitchFamily="49" charset="-12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sz="2400" i="1"/>
              <a:t>ServletConfig</a:t>
            </a:r>
            <a:r>
              <a:rPr lang="en-US" altLang="zh-TW" sz="2400"/>
              <a:t> </a:t>
            </a:r>
            <a:r>
              <a:rPr lang="zh-TW" altLang="en-US" sz="2400" b="0"/>
              <a:t>僅提供 </a:t>
            </a:r>
            <a:r>
              <a:rPr lang="en-US" altLang="zh-TW" sz="2400" i="1"/>
              <a:t>getXXX()</a:t>
            </a:r>
            <a:r>
              <a:rPr lang="en-US" altLang="zh-TW" sz="2400" b="0"/>
              <a:t> </a:t>
            </a:r>
            <a:r>
              <a:rPr lang="zh-TW" altLang="en-US" sz="2400" b="0"/>
              <a:t>方法，您無法增加或修改任何屬於 </a:t>
            </a:r>
            <a:r>
              <a:rPr lang="en-US" altLang="zh-TW" sz="2400" i="1"/>
              <a:t>ServletConfig</a:t>
            </a:r>
            <a:r>
              <a:rPr lang="en-US" altLang="zh-TW" sz="2400" b="0"/>
              <a:t> </a:t>
            </a:r>
            <a:r>
              <a:rPr lang="zh-TW" altLang="en-US" sz="2400" b="0"/>
              <a:t>物件中的參數</a:t>
            </a:r>
            <a:r>
              <a:rPr lang="zh-TW" altLang="en-US" b="0"/>
              <a:t>。</a:t>
            </a:r>
          </a:p>
        </p:txBody>
      </p:sp>
    </p:spTree>
    <p:extLst>
      <p:ext uri="{BB962C8B-B14F-4D97-AF65-F5344CB8AC3E}">
        <p14:creationId xmlns="" xmlns:p14="http://schemas.microsoft.com/office/powerpoint/2010/main" val="2528273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9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89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89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16" name="Rectangle 28">
            <a:extLst>
              <a:ext uri="{FF2B5EF4-FFF2-40B4-BE49-F238E27FC236}">
                <a16:creationId xmlns="" xmlns:a16="http://schemas.microsoft.com/office/drawing/2014/main" id="{ED3FF2A6-F4EA-D44D-900A-7C470D6A0D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2133600"/>
            <a:ext cx="7848600" cy="4032250"/>
          </a:xfrm>
          <a:prstGeom prst="rect">
            <a:avLst/>
          </a:prstGeom>
          <a:solidFill>
            <a:srgbClr val="CCFFFF"/>
          </a:solidFill>
          <a:ln w="38100">
            <a:solidFill>
              <a:srgbClr val="339966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91522" name="Rectangle 34">
            <a:extLst>
              <a:ext uri="{FF2B5EF4-FFF2-40B4-BE49-F238E27FC236}">
                <a16:creationId xmlns="" xmlns:a16="http://schemas.microsoft.com/office/drawing/2014/main" id="{E3BA4D94-6B07-6140-B2D5-A7E2E2BE1A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5229225"/>
            <a:ext cx="7704137" cy="863600"/>
          </a:xfrm>
          <a:prstGeom prst="rect">
            <a:avLst/>
          </a:prstGeom>
          <a:solidFill>
            <a:srgbClr val="FFFF00"/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91517" name="Rectangle 29">
            <a:extLst>
              <a:ext uri="{FF2B5EF4-FFF2-40B4-BE49-F238E27FC236}">
                <a16:creationId xmlns="" xmlns:a16="http://schemas.microsoft.com/office/drawing/2014/main" id="{3085996B-91F0-764F-9F18-0E745F7E53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2205038"/>
            <a:ext cx="7704137" cy="863600"/>
          </a:xfrm>
          <a:prstGeom prst="rect">
            <a:avLst/>
          </a:prstGeom>
          <a:solidFill>
            <a:srgbClr val="FFFF00"/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91521" name="Rectangle 33">
            <a:extLst>
              <a:ext uri="{FF2B5EF4-FFF2-40B4-BE49-F238E27FC236}">
                <a16:creationId xmlns="" xmlns:a16="http://schemas.microsoft.com/office/drawing/2014/main" id="{E85E39F7-EB4B-EE48-9661-C3A2E460A5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4365625"/>
            <a:ext cx="7704137" cy="863600"/>
          </a:xfrm>
          <a:prstGeom prst="rect">
            <a:avLst/>
          </a:prstGeom>
          <a:solidFill>
            <a:srgbClr val="FFFF00"/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91520" name="Rectangle 32">
            <a:extLst>
              <a:ext uri="{FF2B5EF4-FFF2-40B4-BE49-F238E27FC236}">
                <a16:creationId xmlns="" xmlns:a16="http://schemas.microsoft.com/office/drawing/2014/main" id="{878CED96-AAA5-B54E-8B7F-5C92F57B4B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3068638"/>
            <a:ext cx="7704137" cy="1296987"/>
          </a:xfrm>
          <a:prstGeom prst="rect">
            <a:avLst/>
          </a:prstGeom>
          <a:solidFill>
            <a:srgbClr val="FFFF00"/>
          </a:solidFill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91490" name="Rectangle 2">
            <a:extLst>
              <a:ext uri="{FF2B5EF4-FFF2-40B4-BE49-F238E27FC236}">
                <a16:creationId xmlns="" xmlns:a16="http://schemas.microsoft.com/office/drawing/2014/main" id="{1A249152-8D36-3148-B9B5-6BA2BB3868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Verdana" panose="020B0604030504040204" pitchFamily="34" charset="0"/>
              </a:rPr>
              <a:t>二</a:t>
            </a:r>
            <a:r>
              <a:rPr lang="zh-TW" altLang="zh-TW" dirty="0" smtClean="0">
                <a:latin typeface="Verdana" panose="020B0604030504040204" pitchFamily="34" charset="0"/>
              </a:rPr>
              <a:t>、</a:t>
            </a:r>
            <a:r>
              <a:rPr lang="en-US" altLang="zh-TW" b="1" dirty="0" err="1">
                <a:latin typeface="Verdana" panose="020B0604030504040204" pitchFamily="34" charset="0"/>
              </a:rPr>
              <a:t>ServletConfig</a:t>
            </a:r>
            <a:r>
              <a:rPr lang="en-US" altLang="zh-TW" b="1" dirty="0">
                <a:latin typeface="Verdana" panose="020B0604030504040204" pitchFamily="34" charset="0"/>
              </a:rPr>
              <a:t> </a:t>
            </a:r>
            <a:r>
              <a:rPr lang="zh-TW" altLang="en-US" b="1" dirty="0">
                <a:latin typeface="Verdana" panose="020B0604030504040204" pitchFamily="34" charset="0"/>
              </a:rPr>
              <a:t>介面</a:t>
            </a:r>
          </a:p>
        </p:txBody>
      </p:sp>
      <p:sp>
        <p:nvSpPr>
          <p:cNvPr id="191523" name="Oval 35">
            <a:extLst>
              <a:ext uri="{FF2B5EF4-FFF2-40B4-BE49-F238E27FC236}">
                <a16:creationId xmlns="" xmlns:a16="http://schemas.microsoft.com/office/drawing/2014/main" id="{CFC00716-5D88-5145-A97D-D46C074FE1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8538" y="5949950"/>
            <a:ext cx="503237" cy="503238"/>
          </a:xfrm>
          <a:prstGeom prst="ellipse">
            <a:avLst/>
          </a:prstGeom>
          <a:solidFill>
            <a:srgbClr val="FFFF00"/>
          </a:solidFill>
          <a:ln w="28575">
            <a:solidFill>
              <a:srgbClr val="FF0000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91525" name="Rectangle 37">
            <a:extLst>
              <a:ext uri="{FF2B5EF4-FFF2-40B4-BE49-F238E27FC236}">
                <a16:creationId xmlns="" xmlns:a16="http://schemas.microsoft.com/office/drawing/2014/main" id="{86ADBD22-B0CC-0C4B-9EFF-D021C6E6BE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0113" y="2349500"/>
            <a:ext cx="7056437" cy="503238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graphicFrame>
        <p:nvGraphicFramePr>
          <p:cNvPr id="191513" name="Group 25">
            <a:extLst>
              <a:ext uri="{FF2B5EF4-FFF2-40B4-BE49-F238E27FC236}">
                <a16:creationId xmlns="" xmlns:a16="http://schemas.microsoft.com/office/drawing/2014/main" id="{8C4A0D51-F8F2-EE41-881E-E9FB98A6C603}"/>
              </a:ext>
            </a:extLst>
          </p:cNvPr>
          <p:cNvGraphicFramePr>
            <a:graphicFrameLocks noGrp="1"/>
          </p:cNvGraphicFramePr>
          <p:nvPr/>
        </p:nvGraphicFramePr>
        <p:xfrm>
          <a:off x="539750" y="1484313"/>
          <a:ext cx="7632700" cy="5102352"/>
        </p:xfrm>
        <a:graphic>
          <a:graphicData uri="http://schemas.openxmlformats.org/drawingml/2006/table">
            <a:tbl>
              <a:tblPr/>
              <a:tblGrid>
                <a:gridCol w="7632700">
                  <a:extLst>
                    <a:ext uri="{9D8B030D-6E8A-4147-A177-3AD203B41FA5}">
                      <a16:colId xmlns="" xmlns:a16="http://schemas.microsoft.com/office/drawing/2014/main" val="125511945"/>
                    </a:ext>
                  </a:extLst>
                </a:gridCol>
              </a:tblGrid>
              <a:tr h="32400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Wingdings" pitchFamily="2" charset="2"/>
                        <a:defRPr kumimoji="1" sz="24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1pPr>
                      <a:lvl2pPr marL="757238">
                        <a:spcBef>
                          <a:spcPct val="50000"/>
                        </a:spcBef>
                        <a:buFont typeface="Times New Roman" panose="02020603050405020304" pitchFamily="18" charset="0"/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2pPr>
                      <a:lvl3pPr marL="1233488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3pPr>
                      <a:lvl4pPr marL="16525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4pPr>
                      <a:lvl5pPr marL="2071688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5pPr>
                      <a:lvl6pPr marL="25288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6pPr>
                      <a:lvl7pPr marL="29860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7pPr>
                      <a:lvl8pPr marL="34432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8pPr>
                      <a:lvl9pPr marL="3900488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書法家粗黑體" pitchFamily="49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&lt;servlet&gt;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&lt;servlet-name&gt;DBConnectionServlet&lt;/servlet-name&gt;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&lt;servlet-class&gt;chapter4.DBConnectionServlet&lt;/servlet-class&gt;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&lt;init-param&gt;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&lt;param-name&gt;driverClassName&lt;/param-name&gt;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&lt;param-value&gt;com.microsoft.jdbc.sqlserver.SQLServerDriver&lt;/param-value&gt;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&lt;/init-param&gt;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&lt;init-param&gt;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&lt;param-name&gt;dbURL&lt;/param-name&gt;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&lt;param-value&gt;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    jdbc:microsoft:sqlserver://127.0.0.1:1433;DatabaseName=pubs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&lt;/param-value&gt;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&lt;/init-param&gt;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&lt;init-param&gt;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&lt;param-name&gt;userName&lt;/param-name&gt;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&lt;param-value&gt;sa&lt;/param-value&gt;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&lt;/init-param&gt;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&lt;init-param&gt;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&lt;param-name&gt;pwd&lt;/param-name&gt;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    &lt;param-value&gt;&lt;/param-value&gt;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&lt;/init-param&gt;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    &lt;load-on-startup&gt;1&lt;/load-on-startup&gt;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書法家粗黑體" pitchFamily="49" charset="-120"/>
                        </a:rPr>
                        <a:t>&lt;/servlet&gt;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425265203"/>
                  </a:ext>
                </a:extLst>
              </a:tr>
            </a:tbl>
          </a:graphicData>
        </a:graphic>
      </p:graphicFrame>
      <p:sp>
        <p:nvSpPr>
          <p:cNvPr id="191524" name="AutoShape 36">
            <a:extLst>
              <a:ext uri="{FF2B5EF4-FFF2-40B4-BE49-F238E27FC236}">
                <a16:creationId xmlns="" xmlns:a16="http://schemas.microsoft.com/office/drawing/2014/main" id="{3EAB43FB-D738-624E-A756-E00C95C31442}"/>
              </a:ext>
            </a:extLst>
          </p:cNvPr>
          <p:cNvSpPr>
            <a:spLocks/>
          </p:cNvSpPr>
          <p:nvPr/>
        </p:nvSpPr>
        <p:spPr bwMode="auto">
          <a:xfrm>
            <a:off x="4576763" y="5330825"/>
            <a:ext cx="2874962" cy="474663"/>
          </a:xfrm>
          <a:prstGeom prst="borderCallout2">
            <a:avLst>
              <a:gd name="adj1" fmla="val 24079"/>
              <a:gd name="adj2" fmla="val -2653"/>
              <a:gd name="adj3" fmla="val 24079"/>
              <a:gd name="adj4" fmla="val -30921"/>
              <a:gd name="adj5" fmla="val 145486"/>
              <a:gd name="adj6" fmla="val -60296"/>
            </a:avLst>
          </a:prstGeom>
          <a:solidFill>
            <a:schemeClr val="bg1"/>
          </a:solidFill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ctr"/>
            <a:r>
              <a:rPr lang="zh-TW" altLang="en-US">
                <a:ea typeface="書法家特黑體" pitchFamily="49" charset="-120"/>
              </a:rPr>
              <a:t>第一時間載入</a:t>
            </a:r>
          </a:p>
        </p:txBody>
      </p:sp>
    </p:spTree>
    <p:extLst>
      <p:ext uri="{BB962C8B-B14F-4D97-AF65-F5344CB8AC3E}">
        <p14:creationId xmlns="" xmlns:p14="http://schemas.microsoft.com/office/powerpoint/2010/main" val="406586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91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91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1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91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91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91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91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91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524" grpId="0" animBg="1"/>
    </p:bldLst>
  </p:timing>
</p:sld>
</file>

<file path=ppt/theme/theme1.xml><?xml version="1.0" encoding="utf-8"?>
<a:theme xmlns:a="http://schemas.openxmlformats.org/drawingml/2006/main" name="自訂設計">
  <a:themeElements>
    <a:clrScheme name="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訂設計">
      <a:majorFont>
        <a:latin typeface="Consolas"/>
        <a:ea typeface="華康儷中黑"/>
        <a:cs typeface=""/>
      </a:majorFont>
      <a:minorFont>
        <a:latin typeface="Consolas"/>
        <a:ea typeface="華康中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自訂設計">
  <a:themeElements>
    <a:clrScheme name="1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自訂設計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20615</TotalTime>
  <Words>950</Words>
  <Application>Microsoft Macintosh PowerPoint</Application>
  <PresentationFormat>如螢幕大小 (4:3)</PresentationFormat>
  <Paragraphs>121</Paragraphs>
  <Slides>15</Slides>
  <Notes>1</Notes>
  <HiddenSlides>0</HiddenSlides>
  <MMClips>0</MMClips>
  <ScaleCrop>false</ScaleCrop>
  <HeadingPairs>
    <vt:vector size="6" baseType="variant">
      <vt:variant>
        <vt:lpstr>佈景主題</vt:lpstr>
      </vt:variant>
      <vt:variant>
        <vt:i4>2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8" baseType="lpstr">
      <vt:lpstr>自訂設計</vt:lpstr>
      <vt:lpstr>1_自訂設計</vt:lpstr>
      <vt:lpstr>Image</vt:lpstr>
      <vt:lpstr>投影片 1</vt:lpstr>
      <vt:lpstr>綱  要</vt:lpstr>
      <vt:lpstr>一、協調 servlet 行程 - RequestDispatch</vt:lpstr>
      <vt:lpstr>一、協調 servlet 行程 - RequestDispatch</vt:lpstr>
      <vt:lpstr>一、協調 servlet 行程 - RequestDispatch</vt:lpstr>
      <vt:lpstr>四、協調 servlet 行程 - RequestDispatch</vt:lpstr>
      <vt:lpstr>二、ServletConfig 介面</vt:lpstr>
      <vt:lpstr>二、ServletConfig 介面</vt:lpstr>
      <vt:lpstr>二、ServletConfig 介面</vt:lpstr>
      <vt:lpstr>二、ServletConfig 介面</vt:lpstr>
      <vt:lpstr>三、ServletContext 介面</vt:lpstr>
      <vt:lpstr>三、ServletContext 介面</vt:lpstr>
      <vt:lpstr>四、Servlet 彼此分享資源的方法</vt:lpstr>
      <vt:lpstr>四、Servlet 彼此分享資源的方法</vt:lpstr>
      <vt:lpstr>投影片 15</vt:lpstr>
    </vt:vector>
  </TitlesOfParts>
  <Company>巨匠電腦股份有限公司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la</dc:creator>
  <cp:lastModifiedBy>student</cp:lastModifiedBy>
  <cp:revision>2335</cp:revision>
  <dcterms:created xsi:type="dcterms:W3CDTF">2004-04-15T01:51:44Z</dcterms:created>
  <dcterms:modified xsi:type="dcterms:W3CDTF">2022-05-02T13:49:51Z</dcterms:modified>
</cp:coreProperties>
</file>